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301" r:id="rId3"/>
    <p:sldId id="302" r:id="rId4"/>
    <p:sldId id="270" r:id="rId5"/>
    <p:sldId id="263" r:id="rId6"/>
    <p:sldId id="264" r:id="rId7"/>
    <p:sldId id="265" r:id="rId8"/>
    <p:sldId id="273" r:id="rId9"/>
    <p:sldId id="274" r:id="rId10"/>
    <p:sldId id="275" r:id="rId11"/>
    <p:sldId id="276" r:id="rId12"/>
    <p:sldId id="277" r:id="rId13"/>
    <p:sldId id="266"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303" r:id="rId28"/>
    <p:sldId id="304" r:id="rId29"/>
    <p:sldId id="268" r:id="rId30"/>
    <p:sldId id="295" r:id="rId31"/>
    <p:sldId id="296" r:id="rId32"/>
    <p:sldId id="298" r:id="rId33"/>
    <p:sldId id="306" r:id="rId34"/>
    <p:sldId id="307" r:id="rId35"/>
    <p:sldId id="308" r:id="rId36"/>
    <p:sldId id="300" r:id="rId37"/>
    <p:sldId id="310" r:id="rId38"/>
    <p:sldId id="309" r:id="rId39"/>
    <p:sldId id="327" r:id="rId40"/>
    <p:sldId id="319" r:id="rId41"/>
    <p:sldId id="312" r:id="rId42"/>
    <p:sldId id="313" r:id="rId43"/>
    <p:sldId id="315" r:id="rId44"/>
    <p:sldId id="316" r:id="rId45"/>
    <p:sldId id="317" r:id="rId46"/>
    <p:sldId id="328" r:id="rId47"/>
    <p:sldId id="329" r:id="rId48"/>
    <p:sldId id="318" r:id="rId49"/>
    <p:sldId id="320" r:id="rId50"/>
    <p:sldId id="321" r:id="rId51"/>
    <p:sldId id="305" r:id="rId52"/>
    <p:sldId id="322" r:id="rId53"/>
    <p:sldId id="323" r:id="rId54"/>
    <p:sldId id="324" r:id="rId55"/>
    <p:sldId id="325" r:id="rId56"/>
    <p:sldId id="326" r:id="rId57"/>
    <p:sldId id="261" r:id="rId58"/>
    <p:sldId id="262"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shaw" initials="Ss" lastIdx="4" clrIdx="0">
    <p:extLst>
      <p:ext uri="{19B8F6BF-5375-455C-9EA6-DF929625EA0E}">
        <p15:presenceInfo xmlns:p15="http://schemas.microsoft.com/office/powerpoint/2012/main" userId="Sandeep shaw" providerId="None"/>
      </p:ext>
    </p:extLst>
  </p:cmAuthor>
  <p:cmAuthor id="2" name="sandeepshaw10@outlook.com" initials="s" lastIdx="5" clrIdx="1">
    <p:extLst>
      <p:ext uri="{19B8F6BF-5375-455C-9EA6-DF929625EA0E}">
        <p15:presenceInfo xmlns:p15="http://schemas.microsoft.com/office/powerpoint/2012/main" userId="cc7f9e053c8deb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BFF8"/>
    <a:srgbClr val="242933"/>
    <a:srgbClr val="C8EDFD"/>
    <a:srgbClr val="70D0FA"/>
    <a:srgbClr val="9DDFFC"/>
    <a:srgbClr val="EDF9FE"/>
    <a:srgbClr val="F2F2F2"/>
    <a:srgbClr val="1FB2A5"/>
    <a:srgbClr val="D0F7F4"/>
    <a:srgbClr val="86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8T00:22:41.716" idx="1">
    <p:pos x="10" y="10"/>
    <p:text>MITM Attack</p:text>
    <p:extLst>
      <p:ext uri="{C676402C-5697-4E1C-873F-D02D1690AC5C}">
        <p15:threadingInfo xmlns:p15="http://schemas.microsoft.com/office/powerpoint/2012/main" timeZoneBias="-330"/>
      </p:ext>
    </p:extLst>
  </p:cm>
  <p:cm authorId="1" dt="2022-11-28T00:23:54.086" idx="2">
    <p:pos x="10" y="106"/>
    <p:text>The Attacker either get access to the data between client and server or try to manipulate the data.</p:text>
    <p:extLst>
      <p:ext uri="{C676402C-5697-4E1C-873F-D02D1690AC5C}">
        <p15:threadingInfo xmlns:p15="http://schemas.microsoft.com/office/powerpoint/2012/main" timeZoneBias="-330">
          <p15:parentCm authorId="1" idx="1"/>
        </p15:threadingInfo>
      </p:ext>
    </p:extLst>
  </p:cm>
  <p:cm authorId="1" dt="2022-11-28T00:24:19.303" idx="3">
    <p:pos x="106" y="106"/>
    <p:text>Data Breach</p:text>
    <p:extLst>
      <p:ext uri="{C676402C-5697-4E1C-873F-D02D1690AC5C}">
        <p15:threadingInfo xmlns:p15="http://schemas.microsoft.com/office/powerpoint/2012/main" timeZoneBias="-330"/>
      </p:ext>
    </p:extLst>
  </p:cm>
  <p:cm authorId="1" dt="2022-11-28T00:25:22.544" idx="4">
    <p:pos x="106" y="202"/>
    <p:text>unauthorized access of data,  unintentional information disclosure, data leak, information leakage, and data spill</p:text>
    <p:extLst>
      <p:ext uri="{C676402C-5697-4E1C-873F-D02D1690AC5C}">
        <p15:threadingInfo xmlns:p15="http://schemas.microsoft.com/office/powerpoint/2012/main" timeZoneBias="-33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3-27T21:47:11.477" idx="1">
    <p:pos x="10" y="10"/>
    <p:text>AES-128 Key Schedule have less correlation hence it is produces more variation
AES-256 and AES-192 is mainly have high correlation or high negative correlation
AES-512 have slightly more correlation as compared to AES-128
The order of key variations: 
    AES-128 &gt; AES-512 &gt; AES-192 ≈ AES-256</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3-27T21:47:11.477" idx="3">
    <p:pos x="10" y="10"/>
    <p:text>AES-128 Key Schedule have less correlation hence it is produces more variation
AES-256 and AES-192 is mainly have high correlation or high negative correlation
AES-512 have slightly more correlation as compared to AES-128
The order of key variations: 
    AES-128 &gt; AES-512 &gt; AES-192 ≈ AES-256</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3-27T21:47:11.477" idx="4">
    <p:pos x="10" y="10"/>
    <p:text>AES-128 Key Schedule have less correlation hence it is produces more variation
AES-256 and AES-192 is mainly have high correlation or high negative correlation
AES-512 have slightly more correlation as compared to AES-128
The order of key variations: 
    AES-128 &gt; AES-512 &gt; AES-192 ≈ AES-256</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E93B21-FAF8-4D7A-A2F5-C66E5E385A6F}" type="doc">
      <dgm:prSet loTypeId="urn:microsoft.com/office/officeart/2005/8/layout/process2" loCatId="process" qsTypeId="urn:microsoft.com/office/officeart/2005/8/quickstyle/simple1" qsCatId="simple" csTypeId="urn:microsoft.com/office/officeart/2005/8/colors/colorful5" csCatId="colorful" phldr="1"/>
      <dgm:spPr/>
    </dgm:pt>
    <dgm:pt modelId="{4A63C841-FDDB-434D-8E0F-0D5996F8671B}">
      <dgm:prSet phldrT="[Text]" custT="1"/>
      <dgm:spPr/>
      <dgm:t>
        <a:bodyPr/>
        <a:lstStyle/>
        <a:p>
          <a:r>
            <a:rPr lang="en-IN" sz="2400" dirty="0"/>
            <a:t>Set up Authentication</a:t>
          </a:r>
        </a:p>
      </dgm:t>
    </dgm:pt>
    <dgm:pt modelId="{0BC97FAD-EDB5-4150-A87D-D27948A5BA97}" type="parTrans" cxnId="{D503A1FE-3360-46C7-9384-1C2CD169454E}">
      <dgm:prSet/>
      <dgm:spPr/>
      <dgm:t>
        <a:bodyPr/>
        <a:lstStyle/>
        <a:p>
          <a:endParaRPr lang="en-IN"/>
        </a:p>
      </dgm:t>
    </dgm:pt>
    <dgm:pt modelId="{94F8A344-8118-47E6-893F-D7655E739F21}" type="sibTrans" cxnId="{D503A1FE-3360-46C7-9384-1C2CD169454E}">
      <dgm:prSet/>
      <dgm:spPr/>
      <dgm:t>
        <a:bodyPr/>
        <a:lstStyle/>
        <a:p>
          <a:endParaRPr lang="en-IN"/>
        </a:p>
      </dgm:t>
    </dgm:pt>
    <dgm:pt modelId="{666C1805-F22B-40E3-BE08-3B8B77CE65BF}">
      <dgm:prSet phldrT="[Text]" custT="1"/>
      <dgm:spPr/>
      <dgm:t>
        <a:bodyPr/>
        <a:lstStyle/>
        <a:p>
          <a:r>
            <a:rPr lang="en-IN" sz="2400" dirty="0"/>
            <a:t>Create Realtime Chat App</a:t>
          </a:r>
        </a:p>
      </dgm:t>
    </dgm:pt>
    <dgm:pt modelId="{D3767336-9D04-4766-ABBE-93B6DD7BDEAC}" type="parTrans" cxnId="{40E5EC31-72B0-4922-8E6A-4CCD9C47C682}">
      <dgm:prSet/>
      <dgm:spPr/>
      <dgm:t>
        <a:bodyPr/>
        <a:lstStyle/>
        <a:p>
          <a:endParaRPr lang="en-IN"/>
        </a:p>
      </dgm:t>
    </dgm:pt>
    <dgm:pt modelId="{BBDFB8A4-24BF-4C1C-B9A3-F526CCFA34F4}" type="sibTrans" cxnId="{40E5EC31-72B0-4922-8E6A-4CCD9C47C682}">
      <dgm:prSet/>
      <dgm:spPr/>
      <dgm:t>
        <a:bodyPr/>
        <a:lstStyle/>
        <a:p>
          <a:endParaRPr lang="en-IN"/>
        </a:p>
      </dgm:t>
    </dgm:pt>
    <dgm:pt modelId="{1D654ADB-C531-43C9-9B40-7438A5ECF2C1}">
      <dgm:prSet phldrT="[Text]" custT="1"/>
      <dgm:spPr/>
      <dgm:t>
        <a:bodyPr/>
        <a:lstStyle/>
        <a:p>
          <a:r>
            <a:rPr lang="en-IN" sz="2400" dirty="0"/>
            <a:t>Implement AES-512 Encryption</a:t>
          </a:r>
        </a:p>
      </dgm:t>
    </dgm:pt>
    <dgm:pt modelId="{B3307D76-1F00-4AFB-9B4B-8953239B5C0F}" type="parTrans" cxnId="{BC4E4401-8219-4222-A593-B61883AC3294}">
      <dgm:prSet/>
      <dgm:spPr/>
      <dgm:t>
        <a:bodyPr/>
        <a:lstStyle/>
        <a:p>
          <a:endParaRPr lang="en-IN"/>
        </a:p>
      </dgm:t>
    </dgm:pt>
    <dgm:pt modelId="{E233BCF6-708B-4E75-B9A6-80070E5E59DE}" type="sibTrans" cxnId="{BC4E4401-8219-4222-A593-B61883AC3294}">
      <dgm:prSet/>
      <dgm:spPr/>
      <dgm:t>
        <a:bodyPr/>
        <a:lstStyle/>
        <a:p>
          <a:endParaRPr lang="en-IN"/>
        </a:p>
      </dgm:t>
    </dgm:pt>
    <dgm:pt modelId="{F98D2CB7-776E-4101-97DA-E0FCEFDC6DFA}">
      <dgm:prSet phldrT="[Text]" custT="1"/>
      <dgm:spPr/>
      <dgm:t>
        <a:bodyPr/>
        <a:lstStyle/>
        <a:p>
          <a:r>
            <a:rPr lang="en-IN" sz="2400" dirty="0"/>
            <a:t>Applying </a:t>
          </a:r>
          <a:r>
            <a:rPr lang="en-IN" sz="2400" dirty="0" err="1"/>
            <a:t>BlockChain</a:t>
          </a:r>
          <a:endParaRPr lang="en-IN" sz="2400" dirty="0"/>
        </a:p>
      </dgm:t>
    </dgm:pt>
    <dgm:pt modelId="{BE2A672F-86FC-4CAE-A495-1EEDA3583A87}" type="parTrans" cxnId="{EC61623F-73CF-46DF-93BB-19420B927D08}">
      <dgm:prSet/>
      <dgm:spPr/>
      <dgm:t>
        <a:bodyPr/>
        <a:lstStyle/>
        <a:p>
          <a:endParaRPr lang="en-IN"/>
        </a:p>
      </dgm:t>
    </dgm:pt>
    <dgm:pt modelId="{06C09B90-C49A-45E7-92BB-080DDB4E8E7D}" type="sibTrans" cxnId="{EC61623F-73CF-46DF-93BB-19420B927D08}">
      <dgm:prSet/>
      <dgm:spPr/>
      <dgm:t>
        <a:bodyPr/>
        <a:lstStyle/>
        <a:p>
          <a:endParaRPr lang="en-IN"/>
        </a:p>
      </dgm:t>
    </dgm:pt>
    <dgm:pt modelId="{2CECA15F-0C74-4F85-8C92-9CCD07AA86F6}">
      <dgm:prSet phldrT="[Text]" custT="1"/>
      <dgm:spPr/>
      <dgm:t>
        <a:bodyPr/>
        <a:lstStyle/>
        <a:p>
          <a:r>
            <a:rPr lang="en-IN" sz="2400" dirty="0"/>
            <a:t>Detecting Data Tampering</a:t>
          </a:r>
        </a:p>
      </dgm:t>
    </dgm:pt>
    <dgm:pt modelId="{33C66919-9F4A-4D41-98A7-5F7CC1F42C82}" type="parTrans" cxnId="{38883BE2-4C16-444F-A5C1-AD0C4991961C}">
      <dgm:prSet/>
      <dgm:spPr/>
      <dgm:t>
        <a:bodyPr/>
        <a:lstStyle/>
        <a:p>
          <a:endParaRPr lang="en-IN"/>
        </a:p>
      </dgm:t>
    </dgm:pt>
    <dgm:pt modelId="{2B6BD997-E7F3-4775-8EA6-F907DF52D763}" type="sibTrans" cxnId="{38883BE2-4C16-444F-A5C1-AD0C4991961C}">
      <dgm:prSet/>
      <dgm:spPr/>
      <dgm:t>
        <a:bodyPr/>
        <a:lstStyle/>
        <a:p>
          <a:endParaRPr lang="en-IN"/>
        </a:p>
      </dgm:t>
    </dgm:pt>
    <dgm:pt modelId="{CE57BB31-C20F-4776-A5C2-85024C9D6824}">
      <dgm:prSet phldrT="[Text]" custT="1"/>
      <dgm:spPr/>
      <dgm:t>
        <a:bodyPr/>
        <a:lstStyle/>
        <a:p>
          <a:r>
            <a:rPr lang="en-IN" sz="2400" dirty="0"/>
            <a:t>Adding a Visualization for each Step</a:t>
          </a:r>
        </a:p>
      </dgm:t>
    </dgm:pt>
    <dgm:pt modelId="{1B444FCE-B747-414D-8A50-EA4FBAAC8991}" type="parTrans" cxnId="{3768C029-5C85-4F31-9097-4DA373E76792}">
      <dgm:prSet/>
      <dgm:spPr/>
      <dgm:t>
        <a:bodyPr/>
        <a:lstStyle/>
        <a:p>
          <a:endParaRPr lang="en-IN"/>
        </a:p>
      </dgm:t>
    </dgm:pt>
    <dgm:pt modelId="{D9149163-28FD-44A9-AA27-FAD94EC943BF}" type="sibTrans" cxnId="{3768C029-5C85-4F31-9097-4DA373E76792}">
      <dgm:prSet/>
      <dgm:spPr/>
      <dgm:t>
        <a:bodyPr/>
        <a:lstStyle/>
        <a:p>
          <a:endParaRPr lang="en-IN"/>
        </a:p>
      </dgm:t>
    </dgm:pt>
    <dgm:pt modelId="{A16CE039-E130-4922-935D-667A8BB86825}" type="pres">
      <dgm:prSet presAssocID="{42E93B21-FAF8-4D7A-A2F5-C66E5E385A6F}" presName="linearFlow" presStyleCnt="0">
        <dgm:presLayoutVars>
          <dgm:resizeHandles val="exact"/>
        </dgm:presLayoutVars>
      </dgm:prSet>
      <dgm:spPr/>
    </dgm:pt>
    <dgm:pt modelId="{74529DE5-25C9-40F7-B6A2-D2962A9A8CBD}" type="pres">
      <dgm:prSet presAssocID="{4A63C841-FDDB-434D-8E0F-0D5996F8671B}" presName="node" presStyleLbl="node1" presStyleIdx="0" presStyleCnt="6" custScaleX="130671">
        <dgm:presLayoutVars>
          <dgm:bulletEnabled val="1"/>
        </dgm:presLayoutVars>
      </dgm:prSet>
      <dgm:spPr/>
    </dgm:pt>
    <dgm:pt modelId="{29265416-907B-4589-BD2E-544A5CA83682}" type="pres">
      <dgm:prSet presAssocID="{94F8A344-8118-47E6-893F-D7655E739F21}" presName="sibTrans" presStyleLbl="sibTrans2D1" presStyleIdx="0" presStyleCnt="5"/>
      <dgm:spPr/>
    </dgm:pt>
    <dgm:pt modelId="{EC18C44C-E8B1-4BE5-BCF5-C038237DE683}" type="pres">
      <dgm:prSet presAssocID="{94F8A344-8118-47E6-893F-D7655E739F21}" presName="connectorText" presStyleLbl="sibTrans2D1" presStyleIdx="0" presStyleCnt="5"/>
      <dgm:spPr/>
    </dgm:pt>
    <dgm:pt modelId="{5729FC08-6262-4BEE-8E8A-AB9965BF3372}" type="pres">
      <dgm:prSet presAssocID="{666C1805-F22B-40E3-BE08-3B8B77CE65BF}" presName="node" presStyleLbl="node1" presStyleIdx="1" presStyleCnt="6" custScaleX="130671">
        <dgm:presLayoutVars>
          <dgm:bulletEnabled val="1"/>
        </dgm:presLayoutVars>
      </dgm:prSet>
      <dgm:spPr/>
    </dgm:pt>
    <dgm:pt modelId="{83DC8B0B-A3EC-434A-AAFB-01F08B99DA33}" type="pres">
      <dgm:prSet presAssocID="{BBDFB8A4-24BF-4C1C-B9A3-F526CCFA34F4}" presName="sibTrans" presStyleLbl="sibTrans2D1" presStyleIdx="1" presStyleCnt="5"/>
      <dgm:spPr/>
    </dgm:pt>
    <dgm:pt modelId="{01BAC085-3928-42C3-8E1C-C361CEA9D93A}" type="pres">
      <dgm:prSet presAssocID="{BBDFB8A4-24BF-4C1C-B9A3-F526CCFA34F4}" presName="connectorText" presStyleLbl="sibTrans2D1" presStyleIdx="1" presStyleCnt="5"/>
      <dgm:spPr/>
    </dgm:pt>
    <dgm:pt modelId="{42F39555-519E-4807-A097-B4685BD518D8}" type="pres">
      <dgm:prSet presAssocID="{1D654ADB-C531-43C9-9B40-7438A5ECF2C1}" presName="node" presStyleLbl="node1" presStyleIdx="2" presStyleCnt="6" custScaleX="130671">
        <dgm:presLayoutVars>
          <dgm:bulletEnabled val="1"/>
        </dgm:presLayoutVars>
      </dgm:prSet>
      <dgm:spPr/>
    </dgm:pt>
    <dgm:pt modelId="{1D04456C-2FFC-41BD-98FE-3F320140E7BB}" type="pres">
      <dgm:prSet presAssocID="{E233BCF6-708B-4E75-B9A6-80070E5E59DE}" presName="sibTrans" presStyleLbl="sibTrans2D1" presStyleIdx="2" presStyleCnt="5"/>
      <dgm:spPr/>
    </dgm:pt>
    <dgm:pt modelId="{6F8B62ED-78EC-4FC1-9CE8-178F85371AB5}" type="pres">
      <dgm:prSet presAssocID="{E233BCF6-708B-4E75-B9A6-80070E5E59DE}" presName="connectorText" presStyleLbl="sibTrans2D1" presStyleIdx="2" presStyleCnt="5"/>
      <dgm:spPr/>
    </dgm:pt>
    <dgm:pt modelId="{207ED921-4457-4755-9D25-330134609862}" type="pres">
      <dgm:prSet presAssocID="{F98D2CB7-776E-4101-97DA-E0FCEFDC6DFA}" presName="node" presStyleLbl="node1" presStyleIdx="3" presStyleCnt="6" custScaleX="130671">
        <dgm:presLayoutVars>
          <dgm:bulletEnabled val="1"/>
        </dgm:presLayoutVars>
      </dgm:prSet>
      <dgm:spPr/>
    </dgm:pt>
    <dgm:pt modelId="{027B8F58-718A-4B65-8BB2-B40CE0D60F61}" type="pres">
      <dgm:prSet presAssocID="{06C09B90-C49A-45E7-92BB-080DDB4E8E7D}" presName="sibTrans" presStyleLbl="sibTrans2D1" presStyleIdx="3" presStyleCnt="5"/>
      <dgm:spPr/>
    </dgm:pt>
    <dgm:pt modelId="{065BEBF7-7AE5-4ED4-A428-5E9CF4363CF1}" type="pres">
      <dgm:prSet presAssocID="{06C09B90-C49A-45E7-92BB-080DDB4E8E7D}" presName="connectorText" presStyleLbl="sibTrans2D1" presStyleIdx="3" presStyleCnt="5"/>
      <dgm:spPr/>
    </dgm:pt>
    <dgm:pt modelId="{7FA97F09-390A-4865-957B-0427CD5007CD}" type="pres">
      <dgm:prSet presAssocID="{2CECA15F-0C74-4F85-8C92-9CCD07AA86F6}" presName="node" presStyleLbl="node1" presStyleIdx="4" presStyleCnt="6" custScaleX="130671">
        <dgm:presLayoutVars>
          <dgm:bulletEnabled val="1"/>
        </dgm:presLayoutVars>
      </dgm:prSet>
      <dgm:spPr/>
    </dgm:pt>
    <dgm:pt modelId="{97ECEC61-0F85-47B9-9FF8-3845CE24A6C1}" type="pres">
      <dgm:prSet presAssocID="{2B6BD997-E7F3-4775-8EA6-F907DF52D763}" presName="sibTrans" presStyleLbl="sibTrans2D1" presStyleIdx="4" presStyleCnt="5"/>
      <dgm:spPr/>
    </dgm:pt>
    <dgm:pt modelId="{EE914366-AD21-4D08-964E-C31C49AE22CC}" type="pres">
      <dgm:prSet presAssocID="{2B6BD997-E7F3-4775-8EA6-F907DF52D763}" presName="connectorText" presStyleLbl="sibTrans2D1" presStyleIdx="4" presStyleCnt="5"/>
      <dgm:spPr/>
    </dgm:pt>
    <dgm:pt modelId="{D3975476-FA0E-407F-BD18-A6FCA55BC865}" type="pres">
      <dgm:prSet presAssocID="{CE57BB31-C20F-4776-A5C2-85024C9D6824}" presName="node" presStyleLbl="node1" presStyleIdx="5" presStyleCnt="6" custScaleX="130671">
        <dgm:presLayoutVars>
          <dgm:bulletEnabled val="1"/>
        </dgm:presLayoutVars>
      </dgm:prSet>
      <dgm:spPr/>
    </dgm:pt>
  </dgm:ptLst>
  <dgm:cxnLst>
    <dgm:cxn modelId="{6EFDAD00-0D1C-4D94-A7F4-5B7C6B5EB66A}" type="presOf" srcId="{BBDFB8A4-24BF-4C1C-B9A3-F526CCFA34F4}" destId="{01BAC085-3928-42C3-8E1C-C361CEA9D93A}" srcOrd="1" destOrd="0" presId="urn:microsoft.com/office/officeart/2005/8/layout/process2"/>
    <dgm:cxn modelId="{BC4E4401-8219-4222-A593-B61883AC3294}" srcId="{42E93B21-FAF8-4D7A-A2F5-C66E5E385A6F}" destId="{1D654ADB-C531-43C9-9B40-7438A5ECF2C1}" srcOrd="2" destOrd="0" parTransId="{B3307D76-1F00-4AFB-9B4B-8953239B5C0F}" sibTransId="{E233BCF6-708B-4E75-B9A6-80070E5E59DE}"/>
    <dgm:cxn modelId="{4196D407-C2F1-4EC5-A26E-4446F34BA552}" type="presOf" srcId="{E233BCF6-708B-4E75-B9A6-80070E5E59DE}" destId="{1D04456C-2FFC-41BD-98FE-3F320140E7BB}" srcOrd="0" destOrd="0" presId="urn:microsoft.com/office/officeart/2005/8/layout/process2"/>
    <dgm:cxn modelId="{85D07B0B-F027-4375-A749-FB0B150EFAF9}" type="presOf" srcId="{06C09B90-C49A-45E7-92BB-080DDB4E8E7D}" destId="{027B8F58-718A-4B65-8BB2-B40CE0D60F61}" srcOrd="0" destOrd="0" presId="urn:microsoft.com/office/officeart/2005/8/layout/process2"/>
    <dgm:cxn modelId="{4764850F-5FFA-4615-806E-79CDA7BC4C23}" type="presOf" srcId="{BBDFB8A4-24BF-4C1C-B9A3-F526CCFA34F4}" destId="{83DC8B0B-A3EC-434A-AAFB-01F08B99DA33}" srcOrd="0" destOrd="0" presId="urn:microsoft.com/office/officeart/2005/8/layout/process2"/>
    <dgm:cxn modelId="{3768C029-5C85-4F31-9097-4DA373E76792}" srcId="{42E93B21-FAF8-4D7A-A2F5-C66E5E385A6F}" destId="{CE57BB31-C20F-4776-A5C2-85024C9D6824}" srcOrd="5" destOrd="0" parTransId="{1B444FCE-B747-414D-8A50-EA4FBAAC8991}" sibTransId="{D9149163-28FD-44A9-AA27-FAD94EC943BF}"/>
    <dgm:cxn modelId="{40E5EC31-72B0-4922-8E6A-4CCD9C47C682}" srcId="{42E93B21-FAF8-4D7A-A2F5-C66E5E385A6F}" destId="{666C1805-F22B-40E3-BE08-3B8B77CE65BF}" srcOrd="1" destOrd="0" parTransId="{D3767336-9D04-4766-ABBE-93B6DD7BDEAC}" sibTransId="{BBDFB8A4-24BF-4C1C-B9A3-F526CCFA34F4}"/>
    <dgm:cxn modelId="{EC61623F-73CF-46DF-93BB-19420B927D08}" srcId="{42E93B21-FAF8-4D7A-A2F5-C66E5E385A6F}" destId="{F98D2CB7-776E-4101-97DA-E0FCEFDC6DFA}" srcOrd="3" destOrd="0" parTransId="{BE2A672F-86FC-4CAE-A495-1EEDA3583A87}" sibTransId="{06C09B90-C49A-45E7-92BB-080DDB4E8E7D}"/>
    <dgm:cxn modelId="{911BB165-D2FC-4859-B92F-0B1601526C4A}" type="presOf" srcId="{94F8A344-8118-47E6-893F-D7655E739F21}" destId="{29265416-907B-4589-BD2E-544A5CA83682}" srcOrd="0" destOrd="0" presId="urn:microsoft.com/office/officeart/2005/8/layout/process2"/>
    <dgm:cxn modelId="{00FE8346-0B62-40B8-91B5-71C2CDFEDA5A}" type="presOf" srcId="{94F8A344-8118-47E6-893F-D7655E739F21}" destId="{EC18C44C-E8B1-4BE5-BCF5-C038237DE683}" srcOrd="1" destOrd="0" presId="urn:microsoft.com/office/officeart/2005/8/layout/process2"/>
    <dgm:cxn modelId="{CC88EF46-D4ED-479F-9A6B-F816CCB4BC9C}" type="presOf" srcId="{2B6BD997-E7F3-4775-8EA6-F907DF52D763}" destId="{97ECEC61-0F85-47B9-9FF8-3845CE24A6C1}" srcOrd="0" destOrd="0" presId="urn:microsoft.com/office/officeart/2005/8/layout/process2"/>
    <dgm:cxn modelId="{B76C7C49-0FC3-40CF-9C17-A806EC8CBE30}" type="presOf" srcId="{42E93B21-FAF8-4D7A-A2F5-C66E5E385A6F}" destId="{A16CE039-E130-4922-935D-667A8BB86825}" srcOrd="0" destOrd="0" presId="urn:microsoft.com/office/officeart/2005/8/layout/process2"/>
    <dgm:cxn modelId="{916EBB51-461B-4ECF-8617-7EAAB45D56EC}" type="presOf" srcId="{666C1805-F22B-40E3-BE08-3B8B77CE65BF}" destId="{5729FC08-6262-4BEE-8E8A-AB9965BF3372}" srcOrd="0" destOrd="0" presId="urn:microsoft.com/office/officeart/2005/8/layout/process2"/>
    <dgm:cxn modelId="{1929F377-5137-4309-A428-BA07E6C755A6}" type="presOf" srcId="{2B6BD997-E7F3-4775-8EA6-F907DF52D763}" destId="{EE914366-AD21-4D08-964E-C31C49AE22CC}" srcOrd="1" destOrd="0" presId="urn:microsoft.com/office/officeart/2005/8/layout/process2"/>
    <dgm:cxn modelId="{6C25F49C-E4FC-4216-8B2C-6D633C5B512A}" type="presOf" srcId="{06C09B90-C49A-45E7-92BB-080DDB4E8E7D}" destId="{065BEBF7-7AE5-4ED4-A428-5E9CF4363CF1}" srcOrd="1" destOrd="0" presId="urn:microsoft.com/office/officeart/2005/8/layout/process2"/>
    <dgm:cxn modelId="{08E813AF-D0B3-40DA-8A38-99D88FFBAE38}" type="presOf" srcId="{2CECA15F-0C74-4F85-8C92-9CCD07AA86F6}" destId="{7FA97F09-390A-4865-957B-0427CD5007CD}" srcOrd="0" destOrd="0" presId="urn:microsoft.com/office/officeart/2005/8/layout/process2"/>
    <dgm:cxn modelId="{EC70C0C9-DA43-4C9E-B578-067B2E64DF7E}" type="presOf" srcId="{F98D2CB7-776E-4101-97DA-E0FCEFDC6DFA}" destId="{207ED921-4457-4755-9D25-330134609862}" srcOrd="0" destOrd="0" presId="urn:microsoft.com/office/officeart/2005/8/layout/process2"/>
    <dgm:cxn modelId="{82EF73CC-EA55-4FA4-9815-6D55565DC153}" type="presOf" srcId="{4A63C841-FDDB-434D-8E0F-0D5996F8671B}" destId="{74529DE5-25C9-40F7-B6A2-D2962A9A8CBD}" srcOrd="0" destOrd="0" presId="urn:microsoft.com/office/officeart/2005/8/layout/process2"/>
    <dgm:cxn modelId="{38883BE2-4C16-444F-A5C1-AD0C4991961C}" srcId="{42E93B21-FAF8-4D7A-A2F5-C66E5E385A6F}" destId="{2CECA15F-0C74-4F85-8C92-9CCD07AA86F6}" srcOrd="4" destOrd="0" parTransId="{33C66919-9F4A-4D41-98A7-5F7CC1F42C82}" sibTransId="{2B6BD997-E7F3-4775-8EA6-F907DF52D763}"/>
    <dgm:cxn modelId="{50187AEB-BA56-4851-A524-74B889D6C63C}" type="presOf" srcId="{CE57BB31-C20F-4776-A5C2-85024C9D6824}" destId="{D3975476-FA0E-407F-BD18-A6FCA55BC865}" srcOrd="0" destOrd="0" presId="urn:microsoft.com/office/officeart/2005/8/layout/process2"/>
    <dgm:cxn modelId="{CDD182F7-2332-4407-92E0-89AE9C5ABE51}" type="presOf" srcId="{1D654ADB-C531-43C9-9B40-7438A5ECF2C1}" destId="{42F39555-519E-4807-A097-B4685BD518D8}" srcOrd="0" destOrd="0" presId="urn:microsoft.com/office/officeart/2005/8/layout/process2"/>
    <dgm:cxn modelId="{4909B7FC-6766-451F-9A1A-FDE61D58CC54}" type="presOf" srcId="{E233BCF6-708B-4E75-B9A6-80070E5E59DE}" destId="{6F8B62ED-78EC-4FC1-9CE8-178F85371AB5}" srcOrd="1" destOrd="0" presId="urn:microsoft.com/office/officeart/2005/8/layout/process2"/>
    <dgm:cxn modelId="{D503A1FE-3360-46C7-9384-1C2CD169454E}" srcId="{42E93B21-FAF8-4D7A-A2F5-C66E5E385A6F}" destId="{4A63C841-FDDB-434D-8E0F-0D5996F8671B}" srcOrd="0" destOrd="0" parTransId="{0BC97FAD-EDB5-4150-A87D-D27948A5BA97}" sibTransId="{94F8A344-8118-47E6-893F-D7655E739F21}"/>
    <dgm:cxn modelId="{FDD31393-4751-4277-880A-D8005A7F2D81}" type="presParOf" srcId="{A16CE039-E130-4922-935D-667A8BB86825}" destId="{74529DE5-25C9-40F7-B6A2-D2962A9A8CBD}" srcOrd="0" destOrd="0" presId="urn:microsoft.com/office/officeart/2005/8/layout/process2"/>
    <dgm:cxn modelId="{8F470119-D15A-4839-B17E-48E83E930E1F}" type="presParOf" srcId="{A16CE039-E130-4922-935D-667A8BB86825}" destId="{29265416-907B-4589-BD2E-544A5CA83682}" srcOrd="1" destOrd="0" presId="urn:microsoft.com/office/officeart/2005/8/layout/process2"/>
    <dgm:cxn modelId="{DF83C887-DABE-4011-8D90-237977FE4F9B}" type="presParOf" srcId="{29265416-907B-4589-BD2E-544A5CA83682}" destId="{EC18C44C-E8B1-4BE5-BCF5-C038237DE683}" srcOrd="0" destOrd="0" presId="urn:microsoft.com/office/officeart/2005/8/layout/process2"/>
    <dgm:cxn modelId="{E0650B83-D6FA-4918-AF8D-C4C605BF44F0}" type="presParOf" srcId="{A16CE039-E130-4922-935D-667A8BB86825}" destId="{5729FC08-6262-4BEE-8E8A-AB9965BF3372}" srcOrd="2" destOrd="0" presId="urn:microsoft.com/office/officeart/2005/8/layout/process2"/>
    <dgm:cxn modelId="{01612858-E07C-49F0-96F5-BB849EE89E45}" type="presParOf" srcId="{A16CE039-E130-4922-935D-667A8BB86825}" destId="{83DC8B0B-A3EC-434A-AAFB-01F08B99DA33}" srcOrd="3" destOrd="0" presId="urn:microsoft.com/office/officeart/2005/8/layout/process2"/>
    <dgm:cxn modelId="{A8ECC5A1-6407-4C91-B29D-E16DC62405E7}" type="presParOf" srcId="{83DC8B0B-A3EC-434A-AAFB-01F08B99DA33}" destId="{01BAC085-3928-42C3-8E1C-C361CEA9D93A}" srcOrd="0" destOrd="0" presId="urn:microsoft.com/office/officeart/2005/8/layout/process2"/>
    <dgm:cxn modelId="{AE339E70-24E5-468E-B909-9859AEFC7E1B}" type="presParOf" srcId="{A16CE039-E130-4922-935D-667A8BB86825}" destId="{42F39555-519E-4807-A097-B4685BD518D8}" srcOrd="4" destOrd="0" presId="urn:microsoft.com/office/officeart/2005/8/layout/process2"/>
    <dgm:cxn modelId="{10153238-41D7-4B56-840F-AF7C88C3E3C9}" type="presParOf" srcId="{A16CE039-E130-4922-935D-667A8BB86825}" destId="{1D04456C-2FFC-41BD-98FE-3F320140E7BB}" srcOrd="5" destOrd="0" presId="urn:microsoft.com/office/officeart/2005/8/layout/process2"/>
    <dgm:cxn modelId="{C45A4954-83CF-4852-8DF9-3F5753F9B768}" type="presParOf" srcId="{1D04456C-2FFC-41BD-98FE-3F320140E7BB}" destId="{6F8B62ED-78EC-4FC1-9CE8-178F85371AB5}" srcOrd="0" destOrd="0" presId="urn:microsoft.com/office/officeart/2005/8/layout/process2"/>
    <dgm:cxn modelId="{86FAB6FD-241F-45FC-9FE1-4ADD34C57AC0}" type="presParOf" srcId="{A16CE039-E130-4922-935D-667A8BB86825}" destId="{207ED921-4457-4755-9D25-330134609862}" srcOrd="6" destOrd="0" presId="urn:microsoft.com/office/officeart/2005/8/layout/process2"/>
    <dgm:cxn modelId="{490DC0F5-48F3-49AE-80A9-678C9F9C43F5}" type="presParOf" srcId="{A16CE039-E130-4922-935D-667A8BB86825}" destId="{027B8F58-718A-4B65-8BB2-B40CE0D60F61}" srcOrd="7" destOrd="0" presId="urn:microsoft.com/office/officeart/2005/8/layout/process2"/>
    <dgm:cxn modelId="{16C43BED-DD2B-4FE1-B16E-6C820609C372}" type="presParOf" srcId="{027B8F58-718A-4B65-8BB2-B40CE0D60F61}" destId="{065BEBF7-7AE5-4ED4-A428-5E9CF4363CF1}" srcOrd="0" destOrd="0" presId="urn:microsoft.com/office/officeart/2005/8/layout/process2"/>
    <dgm:cxn modelId="{A06714B4-F920-44ED-82B8-AC3F07AB69C2}" type="presParOf" srcId="{A16CE039-E130-4922-935D-667A8BB86825}" destId="{7FA97F09-390A-4865-957B-0427CD5007CD}" srcOrd="8" destOrd="0" presId="urn:microsoft.com/office/officeart/2005/8/layout/process2"/>
    <dgm:cxn modelId="{7E4C470E-F5EC-4804-B1A6-D6512C74D42C}" type="presParOf" srcId="{A16CE039-E130-4922-935D-667A8BB86825}" destId="{97ECEC61-0F85-47B9-9FF8-3845CE24A6C1}" srcOrd="9" destOrd="0" presId="urn:microsoft.com/office/officeart/2005/8/layout/process2"/>
    <dgm:cxn modelId="{EA0ED5B1-DC95-4B45-B37D-BF32A02BBF6C}" type="presParOf" srcId="{97ECEC61-0F85-47B9-9FF8-3845CE24A6C1}" destId="{EE914366-AD21-4D08-964E-C31C49AE22CC}" srcOrd="0" destOrd="0" presId="urn:microsoft.com/office/officeart/2005/8/layout/process2"/>
    <dgm:cxn modelId="{41EE26E6-6CF6-49C6-95AA-D83E96FECA34}" type="presParOf" srcId="{A16CE039-E130-4922-935D-667A8BB86825}" destId="{D3975476-FA0E-407F-BD18-A6FCA55BC865}"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29DE5-25C9-40F7-B6A2-D2962A9A8CBD}">
      <dsp:nvSpPr>
        <dsp:cNvPr id="0" name=""/>
        <dsp:cNvSpPr/>
      </dsp:nvSpPr>
      <dsp:spPr>
        <a:xfrm>
          <a:off x="0" y="5211"/>
          <a:ext cx="3227561" cy="6918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Set up Authentication</a:t>
          </a:r>
        </a:p>
      </dsp:txBody>
      <dsp:txXfrm>
        <a:off x="20265" y="25476"/>
        <a:ext cx="3187031" cy="651368"/>
      </dsp:txXfrm>
    </dsp:sp>
    <dsp:sp modelId="{29265416-907B-4589-BD2E-544A5CA83682}">
      <dsp:nvSpPr>
        <dsp:cNvPr id="0" name=""/>
        <dsp:cNvSpPr/>
      </dsp:nvSpPr>
      <dsp:spPr>
        <a:xfrm rot="5400000">
          <a:off x="1484049" y="714407"/>
          <a:ext cx="259461" cy="31135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520374" y="740353"/>
        <a:ext cx="186812" cy="181623"/>
      </dsp:txXfrm>
    </dsp:sp>
    <dsp:sp modelId="{5729FC08-6262-4BEE-8E8A-AB9965BF3372}">
      <dsp:nvSpPr>
        <dsp:cNvPr id="0" name=""/>
        <dsp:cNvSpPr/>
      </dsp:nvSpPr>
      <dsp:spPr>
        <a:xfrm>
          <a:off x="0" y="1043059"/>
          <a:ext cx="3227561" cy="691898"/>
        </a:xfrm>
        <a:prstGeom prst="roundRect">
          <a:avLst>
            <a:gd name="adj" fmla="val 1000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Create Realtime Chat App</a:t>
          </a:r>
        </a:p>
      </dsp:txBody>
      <dsp:txXfrm>
        <a:off x="20265" y="1063324"/>
        <a:ext cx="3187031" cy="651368"/>
      </dsp:txXfrm>
    </dsp:sp>
    <dsp:sp modelId="{83DC8B0B-A3EC-434A-AAFB-01F08B99DA33}">
      <dsp:nvSpPr>
        <dsp:cNvPr id="0" name=""/>
        <dsp:cNvSpPr/>
      </dsp:nvSpPr>
      <dsp:spPr>
        <a:xfrm rot="5400000">
          <a:off x="1484049" y="1752255"/>
          <a:ext cx="259461" cy="311354"/>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520374" y="1778201"/>
        <a:ext cx="186812" cy="181623"/>
      </dsp:txXfrm>
    </dsp:sp>
    <dsp:sp modelId="{42F39555-519E-4807-A097-B4685BD518D8}">
      <dsp:nvSpPr>
        <dsp:cNvPr id="0" name=""/>
        <dsp:cNvSpPr/>
      </dsp:nvSpPr>
      <dsp:spPr>
        <a:xfrm>
          <a:off x="0" y="2080907"/>
          <a:ext cx="3227561" cy="691898"/>
        </a:xfrm>
        <a:prstGeom prst="roundRect">
          <a:avLst>
            <a:gd name="adj" fmla="val 1000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Implement AES-512 Encryption</a:t>
          </a:r>
        </a:p>
      </dsp:txBody>
      <dsp:txXfrm>
        <a:off x="20265" y="2101172"/>
        <a:ext cx="3187031" cy="651368"/>
      </dsp:txXfrm>
    </dsp:sp>
    <dsp:sp modelId="{1D04456C-2FFC-41BD-98FE-3F320140E7BB}">
      <dsp:nvSpPr>
        <dsp:cNvPr id="0" name=""/>
        <dsp:cNvSpPr/>
      </dsp:nvSpPr>
      <dsp:spPr>
        <a:xfrm rot="5400000">
          <a:off x="1484049" y="2790103"/>
          <a:ext cx="259461" cy="311354"/>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520374" y="2816049"/>
        <a:ext cx="186812" cy="181623"/>
      </dsp:txXfrm>
    </dsp:sp>
    <dsp:sp modelId="{207ED921-4457-4755-9D25-330134609862}">
      <dsp:nvSpPr>
        <dsp:cNvPr id="0" name=""/>
        <dsp:cNvSpPr/>
      </dsp:nvSpPr>
      <dsp:spPr>
        <a:xfrm>
          <a:off x="0" y="3118755"/>
          <a:ext cx="3227561" cy="691898"/>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Applying </a:t>
          </a:r>
          <a:r>
            <a:rPr lang="en-IN" sz="2400" kern="1200" dirty="0" err="1"/>
            <a:t>BlockChain</a:t>
          </a:r>
          <a:endParaRPr lang="en-IN" sz="2400" kern="1200" dirty="0"/>
        </a:p>
      </dsp:txBody>
      <dsp:txXfrm>
        <a:off x="20265" y="3139020"/>
        <a:ext cx="3187031" cy="651368"/>
      </dsp:txXfrm>
    </dsp:sp>
    <dsp:sp modelId="{027B8F58-718A-4B65-8BB2-B40CE0D60F61}">
      <dsp:nvSpPr>
        <dsp:cNvPr id="0" name=""/>
        <dsp:cNvSpPr/>
      </dsp:nvSpPr>
      <dsp:spPr>
        <a:xfrm rot="5400000">
          <a:off x="1484049" y="3827951"/>
          <a:ext cx="259461" cy="311354"/>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520374" y="3853897"/>
        <a:ext cx="186812" cy="181623"/>
      </dsp:txXfrm>
    </dsp:sp>
    <dsp:sp modelId="{7FA97F09-390A-4865-957B-0427CD5007CD}">
      <dsp:nvSpPr>
        <dsp:cNvPr id="0" name=""/>
        <dsp:cNvSpPr/>
      </dsp:nvSpPr>
      <dsp:spPr>
        <a:xfrm>
          <a:off x="0" y="4156602"/>
          <a:ext cx="3227561" cy="691898"/>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Detecting Data Tampering</a:t>
          </a:r>
        </a:p>
      </dsp:txBody>
      <dsp:txXfrm>
        <a:off x="20265" y="4176867"/>
        <a:ext cx="3187031" cy="651368"/>
      </dsp:txXfrm>
    </dsp:sp>
    <dsp:sp modelId="{97ECEC61-0F85-47B9-9FF8-3845CE24A6C1}">
      <dsp:nvSpPr>
        <dsp:cNvPr id="0" name=""/>
        <dsp:cNvSpPr/>
      </dsp:nvSpPr>
      <dsp:spPr>
        <a:xfrm rot="5400000">
          <a:off x="1484049" y="4865798"/>
          <a:ext cx="259461" cy="31135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520374" y="4891744"/>
        <a:ext cx="186812" cy="181623"/>
      </dsp:txXfrm>
    </dsp:sp>
    <dsp:sp modelId="{D3975476-FA0E-407F-BD18-A6FCA55BC865}">
      <dsp:nvSpPr>
        <dsp:cNvPr id="0" name=""/>
        <dsp:cNvSpPr/>
      </dsp:nvSpPr>
      <dsp:spPr>
        <a:xfrm>
          <a:off x="0" y="5194450"/>
          <a:ext cx="3227561" cy="69189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Adding a Visualization for each Step</a:t>
          </a:r>
        </a:p>
      </dsp:txBody>
      <dsp:txXfrm>
        <a:off x="20265" y="5214715"/>
        <a:ext cx="3187031" cy="651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D6855-12D7-4DC8-B893-F97E9C8CDCA4}"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3FCAF-A2EC-470B-9517-192F49FB7711}" type="slidenum">
              <a:rPr lang="en-IN" smtClean="0"/>
              <a:t>‹#›</a:t>
            </a:fld>
            <a:endParaRPr lang="en-IN"/>
          </a:p>
        </p:txBody>
      </p:sp>
    </p:spTree>
    <p:extLst>
      <p:ext uri="{BB962C8B-B14F-4D97-AF65-F5344CB8AC3E}">
        <p14:creationId xmlns:p14="http://schemas.microsoft.com/office/powerpoint/2010/main" val="2259191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91B5BC-D177-4C33-8C38-984A100E45FD}" type="slidenum">
              <a:rPr lang="en-US" smtClean="0"/>
              <a:t>16</a:t>
            </a:fld>
            <a:endParaRPr lang="en-US"/>
          </a:p>
        </p:txBody>
      </p:sp>
    </p:spTree>
    <p:extLst>
      <p:ext uri="{BB962C8B-B14F-4D97-AF65-F5344CB8AC3E}">
        <p14:creationId xmlns:p14="http://schemas.microsoft.com/office/powerpoint/2010/main" val="342488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91B5BC-D177-4C33-8C38-984A100E45FD}" type="slidenum">
              <a:rPr lang="en-US" smtClean="0"/>
              <a:t>32</a:t>
            </a:fld>
            <a:endParaRPr lang="en-US"/>
          </a:p>
        </p:txBody>
      </p:sp>
    </p:spTree>
    <p:extLst>
      <p:ext uri="{BB962C8B-B14F-4D97-AF65-F5344CB8AC3E}">
        <p14:creationId xmlns:p14="http://schemas.microsoft.com/office/powerpoint/2010/main" val="377191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91B5BC-D177-4C33-8C38-984A100E45FD}" type="slidenum">
              <a:rPr lang="en-US" smtClean="0"/>
              <a:t>33</a:t>
            </a:fld>
            <a:endParaRPr lang="en-US"/>
          </a:p>
        </p:txBody>
      </p:sp>
    </p:spTree>
    <p:extLst>
      <p:ext uri="{BB962C8B-B14F-4D97-AF65-F5344CB8AC3E}">
        <p14:creationId xmlns:p14="http://schemas.microsoft.com/office/powerpoint/2010/main" val="86963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91B5BC-D177-4C33-8C38-984A100E45FD}" type="slidenum">
              <a:rPr lang="en-US" smtClean="0"/>
              <a:t>34</a:t>
            </a:fld>
            <a:endParaRPr lang="en-US"/>
          </a:p>
        </p:txBody>
      </p:sp>
    </p:spTree>
    <p:extLst>
      <p:ext uri="{BB962C8B-B14F-4D97-AF65-F5344CB8AC3E}">
        <p14:creationId xmlns:p14="http://schemas.microsoft.com/office/powerpoint/2010/main" val="372103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8CA2-AC1B-A922-296C-36CFCEC17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D7AE08-FE6D-D0CD-6999-509DBA4470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5C6263-9936-54E2-236D-DB9A13FDB564}"/>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246DCD91-AA0F-6F3B-AC5E-1CC6C50039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14442D-5DE0-B743-B504-B28D02C0EF95}"/>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1070637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E4A2-5252-5B7A-B596-7D320672E5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E526E5-D87D-FA35-D158-CC92EE21A6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1E0681-D8C6-427F-00C4-988E8D300723}"/>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1343C135-1E71-21F4-F647-0745D745FA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479970-53A5-677F-7EED-98D6C847E2F4}"/>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340677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FD0E98-2AAF-E6D1-8AB4-5C71FDF535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446220-E6E0-B813-4ACA-4EB535041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B07857-C300-1695-9820-C9DF82FB1DD7}"/>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ED0FA9BC-30F4-D826-770E-54F5F7998F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26F73A-6BD9-4C9F-3BF2-416C16D8B8F4}"/>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204025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7F46-738E-8E37-7C5F-0067D106B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83D4B6-A175-BB15-D665-64A9EF245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0FC561-26E8-616D-1D01-03B3A57C24B1}"/>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335AE0F6-BA61-1AF0-39AB-E318A0BF0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33C1D-B6A4-88DA-8D69-E1E53A69CE58}"/>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386960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8BD2-2111-137A-DE68-534E1930E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AE5965-A7D3-7F11-9555-8D7E7DFCE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53BD59-E81B-0980-5EFD-6A9178E0A559}"/>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2E181F16-53D0-948A-A47F-3703B8A0E4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7D62B0-FDD3-8053-457D-806936F29661}"/>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331158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23CA-1947-91B6-A742-20E5312065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EF35BF-ECC9-33DC-63A5-E92AA4CD6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77D9C9-297D-A40B-D61B-6F9945D5B7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E5FE91-A7C2-6A48-222F-99B77986864C}"/>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6" name="Footer Placeholder 5">
            <a:extLst>
              <a:ext uri="{FF2B5EF4-FFF2-40B4-BE49-F238E27FC236}">
                <a16:creationId xmlns:a16="http://schemas.microsoft.com/office/drawing/2014/main" id="{959E038D-F8B2-E8C2-2B65-12C3BE6C96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7B5CB3-B79A-678F-4AD2-73F9B3778332}"/>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72669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F0F7-D3B7-4504-7A1B-6E01C22540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CA06F5-8A08-F487-EE30-A3FB8AAA5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2FA68F-5C0E-A37D-43AC-F615797173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986065-6FF0-3B10-8E5B-268210B13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6239CA-E52B-BD10-7C8D-FFE5AA78E0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42BF82-4EF1-42B9-C3D4-26B5EF5842AB}"/>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8" name="Footer Placeholder 7">
            <a:extLst>
              <a:ext uri="{FF2B5EF4-FFF2-40B4-BE49-F238E27FC236}">
                <a16:creationId xmlns:a16="http://schemas.microsoft.com/office/drawing/2014/main" id="{C28AA806-A619-1FA5-964A-6D7C211BC0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211861-CC87-C5EF-09A8-4EF68C8CA615}"/>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48394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E783-B672-1E3B-4391-9FE2E1989F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054471-EED2-0294-81C7-BFBDD703C8B6}"/>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4" name="Footer Placeholder 3">
            <a:extLst>
              <a:ext uri="{FF2B5EF4-FFF2-40B4-BE49-F238E27FC236}">
                <a16:creationId xmlns:a16="http://schemas.microsoft.com/office/drawing/2014/main" id="{1CFEF760-396C-1E16-9800-8579445611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E40DA6-6F1B-61A8-F547-6E9ACB45956D}"/>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286218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7FA977-90B9-0D73-4C79-A58D1322A74A}"/>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3" name="Footer Placeholder 2">
            <a:extLst>
              <a:ext uri="{FF2B5EF4-FFF2-40B4-BE49-F238E27FC236}">
                <a16:creationId xmlns:a16="http://schemas.microsoft.com/office/drawing/2014/main" id="{5505FD33-6A13-B319-828E-A174273B0F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8AE8D2-FA63-EBE6-7658-BB0C76044689}"/>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202931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DB3B-62B8-33BE-B492-63DD827CA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8ED171-62F5-B0BE-C5E4-0DEE68568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C5E526-3889-B105-B3FA-3991168BA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D779F1-F6E4-CF9D-1EE9-3B4F72638434}"/>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6" name="Footer Placeholder 5">
            <a:extLst>
              <a:ext uri="{FF2B5EF4-FFF2-40B4-BE49-F238E27FC236}">
                <a16:creationId xmlns:a16="http://schemas.microsoft.com/office/drawing/2014/main" id="{75421EBE-0070-F01D-E908-840F8B7A64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2E58EE-B9A9-A9DA-0B02-951D26172F53}"/>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56778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9F1C-9B6A-C78E-022D-917D2C90B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888293-FAC4-5192-5B8C-D763B0FA6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97206A-E3BE-1A2E-29C4-0F746AF1D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9ABEA-F8C6-164A-8CE7-B7040872B381}"/>
              </a:ext>
            </a:extLst>
          </p:cNvPr>
          <p:cNvSpPr>
            <a:spLocks noGrp="1"/>
          </p:cNvSpPr>
          <p:nvPr>
            <p:ph type="dt" sz="half" idx="10"/>
          </p:nvPr>
        </p:nvSpPr>
        <p:spPr/>
        <p:txBody>
          <a:bodyPr/>
          <a:lstStyle/>
          <a:p>
            <a:fld id="{E56AEF89-EDE7-4F47-B1E2-8E0D0EB9FCB5}" type="datetimeFigureOut">
              <a:rPr lang="en-IN" smtClean="0"/>
              <a:t>19-04-2023</a:t>
            </a:fld>
            <a:endParaRPr lang="en-IN"/>
          </a:p>
        </p:txBody>
      </p:sp>
      <p:sp>
        <p:nvSpPr>
          <p:cNvPr id="6" name="Footer Placeholder 5">
            <a:extLst>
              <a:ext uri="{FF2B5EF4-FFF2-40B4-BE49-F238E27FC236}">
                <a16:creationId xmlns:a16="http://schemas.microsoft.com/office/drawing/2014/main" id="{8F25D4D4-2828-A9AF-5581-3D2CCF43E1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8870C1-5426-2BFC-254D-E59CE8F97B03}"/>
              </a:ext>
            </a:extLst>
          </p:cNvPr>
          <p:cNvSpPr>
            <a:spLocks noGrp="1"/>
          </p:cNvSpPr>
          <p:nvPr>
            <p:ph type="sldNum" sz="quarter" idx="12"/>
          </p:nvPr>
        </p:nvSpPr>
        <p:spPr/>
        <p:txBody>
          <a:bodyPr/>
          <a:lstStyle/>
          <a:p>
            <a:fld id="{6E026971-516D-470E-A9A9-15DB991C5361}" type="slidenum">
              <a:rPr lang="en-IN" smtClean="0"/>
              <a:t>‹#›</a:t>
            </a:fld>
            <a:endParaRPr lang="en-IN"/>
          </a:p>
        </p:txBody>
      </p:sp>
    </p:spTree>
    <p:extLst>
      <p:ext uri="{BB962C8B-B14F-4D97-AF65-F5344CB8AC3E}">
        <p14:creationId xmlns:p14="http://schemas.microsoft.com/office/powerpoint/2010/main" val="1043234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4293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562FE-7A0A-3D2E-FE56-0BEF6CF4A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EFEBDC-BC62-26CE-E949-3D9804DBF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795748-0973-022B-EBC2-4BD7E32DD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AEF89-EDE7-4F47-B1E2-8E0D0EB9FCB5}" type="datetimeFigureOut">
              <a:rPr lang="en-IN" smtClean="0"/>
              <a:t>19-04-2023</a:t>
            </a:fld>
            <a:endParaRPr lang="en-IN"/>
          </a:p>
        </p:txBody>
      </p:sp>
      <p:sp>
        <p:nvSpPr>
          <p:cNvPr id="5" name="Footer Placeholder 4">
            <a:extLst>
              <a:ext uri="{FF2B5EF4-FFF2-40B4-BE49-F238E27FC236}">
                <a16:creationId xmlns:a16="http://schemas.microsoft.com/office/drawing/2014/main" id="{82715B63-22E3-AFBB-4226-DAF9F36DC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0C19C1-1D8E-104C-17D6-AD8BAB578C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26971-516D-470E-A9A9-15DB991C5361}" type="slidenum">
              <a:rPr lang="en-IN" smtClean="0"/>
              <a:t>‹#›</a:t>
            </a:fld>
            <a:endParaRPr lang="en-IN"/>
          </a:p>
        </p:txBody>
      </p:sp>
    </p:spTree>
    <p:extLst>
      <p:ext uri="{BB962C8B-B14F-4D97-AF65-F5344CB8AC3E}">
        <p14:creationId xmlns:p14="http://schemas.microsoft.com/office/powerpoint/2010/main" val="246181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siakabaro.com/base64-decode/" TargetMode="External"/><Relationship Id="rId4" Type="http://schemas.openxmlformats.org/officeDocument/2006/relationships/hyperlink" Target="https://en.wikipedia.org/wiki/Secure_Hash_Algorith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AES_key_schedule" TargetMode="External"/><Relationship Id="rId2" Type="http://schemas.openxmlformats.org/officeDocument/2006/relationships/image" Target="../media/image16.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ndeep-shaw10/cshb-model"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andeep-shaw10/cshb-model"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andeep-shaw10/cshb-model"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sandeep-shaw10/cshb-model"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github.com/sandeep-shaw10/cshb-model"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comments" Target="../comments/comment1.xm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s://sandeep-shaw10.github.io/samvada/" TargetMode="External"/><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357DBFF-1B45-DD0A-30BD-AFBAA2B9885D}"/>
              </a:ext>
            </a:extLst>
          </p:cNvPr>
          <p:cNvSpPr/>
          <p:nvPr/>
        </p:nvSpPr>
        <p:spPr>
          <a:xfrm>
            <a:off x="5963470" y="-1069453"/>
            <a:ext cx="8996905" cy="899690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65CC8004-AF9B-7BB5-31D9-D00C864E9644}"/>
              </a:ext>
            </a:extLst>
          </p:cNvPr>
          <p:cNvPicPr>
            <a:picLocks noChangeAspect="1"/>
          </p:cNvPicPr>
          <p:nvPr/>
        </p:nvPicPr>
        <p:blipFill>
          <a:blip r:embed="rId2">
            <a:extLst>
              <a:ext uri="{28A0092B-C50C-407E-A947-70E740481C1C}">
                <a14:useLocalDpi xmlns:a14="http://schemas.microsoft.com/office/drawing/2010/main" val="0"/>
              </a:ext>
            </a:extLst>
          </a:blip>
          <a:srcRect l="14089" r="26622"/>
          <a:stretch>
            <a:fillRect/>
          </a:stretch>
        </p:blipFill>
        <p:spPr>
          <a:xfrm>
            <a:off x="6096000" y="0"/>
            <a:ext cx="6096000" cy="6858000"/>
          </a:xfrm>
          <a:custGeom>
            <a:avLst/>
            <a:gdLst>
              <a:gd name="connsiteX0" fmla="*/ 1734792 w 6096000"/>
              <a:gd name="connsiteY0" fmla="*/ 0 h 6858000"/>
              <a:gd name="connsiteX1" fmla="*/ 6096000 w 6096000"/>
              <a:gd name="connsiteY1" fmla="*/ 0 h 6858000"/>
              <a:gd name="connsiteX2" fmla="*/ 6096000 w 6096000"/>
              <a:gd name="connsiteY2" fmla="*/ 6858000 h 6858000"/>
              <a:gd name="connsiteX3" fmla="*/ 1734792 w 6096000"/>
              <a:gd name="connsiteY3" fmla="*/ 6858000 h 6858000"/>
              <a:gd name="connsiteX4" fmla="*/ 1710018 w 6096000"/>
              <a:gd name="connsiteY4" fmla="*/ 6840383 h 6858000"/>
              <a:gd name="connsiteX5" fmla="*/ 0 w 6096000"/>
              <a:gd name="connsiteY5" fmla="*/ 3429000 h 6858000"/>
              <a:gd name="connsiteX6" fmla="*/ 1710018 w 6096000"/>
              <a:gd name="connsiteY6" fmla="*/ 176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1734792" y="0"/>
                </a:moveTo>
                <a:lnTo>
                  <a:pt x="6096000" y="0"/>
                </a:lnTo>
                <a:lnTo>
                  <a:pt x="6096000" y="6858000"/>
                </a:lnTo>
                <a:lnTo>
                  <a:pt x="1734792" y="6858000"/>
                </a:lnTo>
                <a:lnTo>
                  <a:pt x="1710018" y="6840383"/>
                </a:lnTo>
                <a:cubicBezTo>
                  <a:pt x="671932" y="6064045"/>
                  <a:pt x="0" y="4824992"/>
                  <a:pt x="0" y="3429000"/>
                </a:cubicBezTo>
                <a:cubicBezTo>
                  <a:pt x="0" y="2033008"/>
                  <a:pt x="671932" y="793955"/>
                  <a:pt x="1710018" y="17617"/>
                </a:cubicBezTo>
                <a:close/>
              </a:path>
            </a:pathLst>
          </a:custGeom>
        </p:spPr>
      </p:pic>
      <p:grpSp>
        <p:nvGrpSpPr>
          <p:cNvPr id="23" name="Group 22">
            <a:extLst>
              <a:ext uri="{FF2B5EF4-FFF2-40B4-BE49-F238E27FC236}">
                <a16:creationId xmlns:a16="http://schemas.microsoft.com/office/drawing/2014/main" id="{2D2D65D8-B24A-66E4-CE9A-E6550C98433E}"/>
              </a:ext>
            </a:extLst>
          </p:cNvPr>
          <p:cNvGrpSpPr/>
          <p:nvPr/>
        </p:nvGrpSpPr>
        <p:grpSpPr>
          <a:xfrm>
            <a:off x="221185" y="944997"/>
            <a:ext cx="5359461" cy="2150946"/>
            <a:chOff x="302208" y="865741"/>
            <a:chExt cx="5359461" cy="2150946"/>
          </a:xfrm>
        </p:grpSpPr>
        <p:sp>
          <p:nvSpPr>
            <p:cNvPr id="24" name="TextBox 23">
              <a:extLst>
                <a:ext uri="{FF2B5EF4-FFF2-40B4-BE49-F238E27FC236}">
                  <a16:creationId xmlns:a16="http://schemas.microsoft.com/office/drawing/2014/main" id="{CA776462-B6E6-40DE-8FC2-6DFB5D696F1D}"/>
                </a:ext>
              </a:extLst>
            </p:cNvPr>
            <p:cNvSpPr txBox="1"/>
            <p:nvPr/>
          </p:nvSpPr>
          <p:spPr>
            <a:xfrm>
              <a:off x="302208" y="865741"/>
              <a:ext cx="5359461" cy="1107996"/>
            </a:xfrm>
            <a:prstGeom prst="rect">
              <a:avLst/>
            </a:prstGeom>
            <a:noFill/>
          </p:spPr>
          <p:txBody>
            <a:bodyPr wrap="square" rtlCol="0">
              <a:spAutoFit/>
            </a:bodyPr>
            <a:lstStyle/>
            <a:p>
              <a:r>
                <a:rPr lang="en-US" sz="6600" dirty="0">
                  <a:solidFill>
                    <a:schemeClr val="bg1"/>
                  </a:solidFill>
                  <a:latin typeface="Verdana" panose="020B0604030504040204" pitchFamily="34" charset="0"/>
                  <a:ea typeface="Verdana" panose="020B0604030504040204" pitchFamily="34" charset="0"/>
                </a:rPr>
                <a:t>CSHB Model</a:t>
              </a:r>
            </a:p>
          </p:txBody>
        </p:sp>
        <p:sp>
          <p:nvSpPr>
            <p:cNvPr id="25" name="TextBox 24">
              <a:extLst>
                <a:ext uri="{FF2B5EF4-FFF2-40B4-BE49-F238E27FC236}">
                  <a16:creationId xmlns:a16="http://schemas.microsoft.com/office/drawing/2014/main" id="{0B3D7898-2DFB-7883-8DAE-8298EB100EDA}"/>
                </a:ext>
              </a:extLst>
            </p:cNvPr>
            <p:cNvSpPr txBox="1"/>
            <p:nvPr/>
          </p:nvSpPr>
          <p:spPr>
            <a:xfrm>
              <a:off x="451029" y="1816358"/>
              <a:ext cx="4757579" cy="1200329"/>
            </a:xfrm>
            <a:prstGeom prst="rect">
              <a:avLst/>
            </a:prstGeom>
            <a:noFill/>
          </p:spPr>
          <p:txBody>
            <a:bodyPr wrap="square" rtlCol="0">
              <a:spAutoFit/>
            </a:bodyPr>
            <a:lstStyle/>
            <a:p>
              <a:r>
                <a:rPr lang="en-IN" sz="2400" dirty="0">
                  <a:solidFill>
                    <a:schemeClr val="accent2">
                      <a:lumMod val="40000"/>
                      <a:lumOff val="60000"/>
                    </a:schemeClr>
                  </a:solidFill>
                  <a:latin typeface="Verdana" panose="020B0604030504040204" pitchFamily="34" charset="0"/>
                  <a:ea typeface="Verdana" panose="020B0604030504040204" pitchFamily="34" charset="0"/>
                </a:rPr>
                <a:t>Crypto-Steganographic Hybrid Blockchain Model for Network Security</a:t>
              </a:r>
              <a:endParaRPr lang="en-US" sz="2400" dirty="0">
                <a:solidFill>
                  <a:schemeClr val="accent2">
                    <a:lumMod val="40000"/>
                    <a:lumOff val="60000"/>
                  </a:schemeClr>
                </a:solidFill>
                <a:latin typeface="Verdana" panose="020B0604030504040204" pitchFamily="34" charset="0"/>
                <a:ea typeface="Verdana" panose="020B0604030504040204" pitchFamily="34" charset="0"/>
              </a:endParaRPr>
            </a:p>
          </p:txBody>
        </p:sp>
      </p:grpSp>
      <p:sp>
        <p:nvSpPr>
          <p:cNvPr id="26" name="TextBox 25">
            <a:extLst>
              <a:ext uri="{FF2B5EF4-FFF2-40B4-BE49-F238E27FC236}">
                <a16:creationId xmlns:a16="http://schemas.microsoft.com/office/drawing/2014/main" id="{812146B8-EC49-3E1A-FF42-47EAEF3A2796}"/>
              </a:ext>
            </a:extLst>
          </p:cNvPr>
          <p:cNvSpPr txBox="1"/>
          <p:nvPr/>
        </p:nvSpPr>
        <p:spPr>
          <a:xfrm>
            <a:off x="302208" y="305031"/>
            <a:ext cx="2181077" cy="307777"/>
          </a:xfrm>
          <a:prstGeom prst="rect">
            <a:avLst/>
          </a:prstGeom>
          <a:noFill/>
        </p:spPr>
        <p:txBody>
          <a:bodyPr wrap="square" rtlCol="0">
            <a:spAutoFit/>
          </a:bodyPr>
          <a:lstStyle/>
          <a:p>
            <a:r>
              <a:rPr lang="en-IN" sz="1400" b="1" dirty="0">
                <a:solidFill>
                  <a:schemeClr val="accent6">
                    <a:lumMod val="40000"/>
                    <a:lumOff val="60000"/>
                  </a:schemeClr>
                </a:solidFill>
                <a:latin typeface="Verdana" panose="020B0604030504040204" pitchFamily="34" charset="0"/>
                <a:ea typeface="Verdana" panose="020B0604030504040204" pitchFamily="34" charset="0"/>
              </a:rPr>
              <a:t>PROJ(CS)803</a:t>
            </a:r>
            <a:endParaRPr lang="en-US" sz="1400" b="1" dirty="0">
              <a:solidFill>
                <a:schemeClr val="accent6">
                  <a:lumMod val="40000"/>
                  <a:lumOff val="60000"/>
                </a:schemeClr>
              </a:solidFill>
              <a:latin typeface="Verdana" panose="020B0604030504040204" pitchFamily="34" charset="0"/>
              <a:ea typeface="Verdana" panose="020B0604030504040204" pitchFamily="34" charset="0"/>
            </a:endParaRPr>
          </a:p>
        </p:txBody>
      </p:sp>
      <p:sp>
        <p:nvSpPr>
          <p:cNvPr id="27" name="TextBox 26">
            <a:extLst>
              <a:ext uri="{FF2B5EF4-FFF2-40B4-BE49-F238E27FC236}">
                <a16:creationId xmlns:a16="http://schemas.microsoft.com/office/drawing/2014/main" id="{92DF96B7-066D-B51C-2396-658BC86F7EF9}"/>
              </a:ext>
            </a:extLst>
          </p:cNvPr>
          <p:cNvSpPr txBox="1"/>
          <p:nvPr/>
        </p:nvSpPr>
        <p:spPr>
          <a:xfrm>
            <a:off x="316907" y="5620639"/>
            <a:ext cx="5359460" cy="954107"/>
          </a:xfrm>
          <a:prstGeom prst="rect">
            <a:avLst/>
          </a:prstGeom>
          <a:noFill/>
        </p:spPr>
        <p:txBody>
          <a:bodyPr wrap="square" rtlCol="0">
            <a:spAutoFit/>
          </a:bodyPr>
          <a:lstStyle/>
          <a:p>
            <a:r>
              <a:rPr lang="en-US" sz="2000" b="1" i="1" dirty="0">
                <a:solidFill>
                  <a:srgbClr val="FFFFFF"/>
                </a:solidFill>
              </a:rPr>
              <a:t>Supervised By:</a:t>
            </a:r>
          </a:p>
          <a:p>
            <a:pPr lvl="0"/>
            <a:r>
              <a:rPr lang="en-US" dirty="0">
                <a:solidFill>
                  <a:schemeClr val="accent5">
                    <a:lumMod val="20000"/>
                    <a:lumOff val="80000"/>
                  </a:schemeClr>
                </a:solidFill>
                <a:latin typeface="Verdana" panose="020B0604030504040204" pitchFamily="34" charset="0"/>
                <a:ea typeface="Verdana" panose="020B0604030504040204" pitchFamily="34" charset="0"/>
              </a:rPr>
              <a:t>Dr. Bijoy Kumar Mandal</a:t>
            </a:r>
            <a:endParaRPr lang="en-US" sz="1000" dirty="0">
              <a:solidFill>
                <a:schemeClr val="accent5">
                  <a:lumMod val="20000"/>
                  <a:lumOff val="80000"/>
                </a:schemeClr>
              </a:solidFill>
              <a:latin typeface="Verdana" panose="020B0604030504040204" pitchFamily="34" charset="0"/>
              <a:ea typeface="Verdana" panose="020B0604030504040204" pitchFamily="34" charset="0"/>
            </a:endParaRPr>
          </a:p>
          <a:p>
            <a:pPr lvl="0"/>
            <a:r>
              <a:rPr lang="en-US" sz="1600" i="1" dirty="0">
                <a:solidFill>
                  <a:schemeClr val="accent5">
                    <a:lumMod val="20000"/>
                    <a:lumOff val="80000"/>
                  </a:schemeClr>
                </a:solidFill>
                <a:latin typeface="Verdana" panose="020B0604030504040204" pitchFamily="34" charset="0"/>
                <a:ea typeface="Verdana" panose="020B0604030504040204" pitchFamily="34" charset="0"/>
              </a:rPr>
              <a:t>Assistant Professor, Department of CSE, GCECT</a:t>
            </a:r>
            <a:r>
              <a:rPr lang="en-US" sz="1600" dirty="0">
                <a:solidFill>
                  <a:schemeClr val="accent5">
                    <a:lumMod val="20000"/>
                    <a:lumOff val="80000"/>
                  </a:schemeClr>
                </a:solidFill>
                <a:latin typeface="Verdana" panose="020B0604030504040204" pitchFamily="34" charset="0"/>
                <a:ea typeface="Verdana" panose="020B0604030504040204" pitchFamily="34" charset="0"/>
              </a:rPr>
              <a:t> </a:t>
            </a:r>
            <a:r>
              <a:rPr lang="en-US" dirty="0">
                <a:solidFill>
                  <a:srgbClr val="D5A557"/>
                </a:solidFill>
                <a:latin typeface="Verdana" panose="020B0604030504040204" pitchFamily="34" charset="0"/>
                <a:ea typeface="Verdana" panose="020B0604030504040204" pitchFamily="34" charset="0"/>
              </a:rPr>
              <a:t>               </a:t>
            </a:r>
          </a:p>
        </p:txBody>
      </p:sp>
      <p:grpSp>
        <p:nvGrpSpPr>
          <p:cNvPr id="28" name="Group 27">
            <a:extLst>
              <a:ext uri="{FF2B5EF4-FFF2-40B4-BE49-F238E27FC236}">
                <a16:creationId xmlns:a16="http://schemas.microsoft.com/office/drawing/2014/main" id="{25CD39E1-0202-77D0-CA3D-0528C8C7B8CF}"/>
              </a:ext>
            </a:extLst>
          </p:cNvPr>
          <p:cNvGrpSpPr/>
          <p:nvPr/>
        </p:nvGrpSpPr>
        <p:grpSpPr>
          <a:xfrm>
            <a:off x="316907" y="3614193"/>
            <a:ext cx="5359460" cy="1508105"/>
            <a:chOff x="451030" y="3870386"/>
            <a:chExt cx="4102710" cy="1977570"/>
          </a:xfrm>
        </p:grpSpPr>
        <p:sp>
          <p:nvSpPr>
            <p:cNvPr id="29" name="TextBox 28">
              <a:extLst>
                <a:ext uri="{FF2B5EF4-FFF2-40B4-BE49-F238E27FC236}">
                  <a16:creationId xmlns:a16="http://schemas.microsoft.com/office/drawing/2014/main" id="{F0290335-100C-AEAF-85C0-076DD0C79B65}"/>
                </a:ext>
              </a:extLst>
            </p:cNvPr>
            <p:cNvSpPr txBox="1"/>
            <p:nvPr/>
          </p:nvSpPr>
          <p:spPr>
            <a:xfrm>
              <a:off x="451030" y="3870386"/>
              <a:ext cx="2359773" cy="1977570"/>
            </a:xfrm>
            <a:prstGeom prst="rect">
              <a:avLst/>
            </a:prstGeom>
            <a:noFill/>
          </p:spPr>
          <p:txBody>
            <a:bodyPr wrap="square" rtlCol="0">
              <a:spAutoFit/>
            </a:bodyPr>
            <a:lstStyle/>
            <a:p>
              <a:r>
                <a:rPr lang="en-US" sz="2000" b="1" i="1" dirty="0">
                  <a:solidFill>
                    <a:schemeClr val="bg1"/>
                  </a:solidFill>
                </a:rPr>
                <a:t>Presented By:</a:t>
              </a:r>
            </a:p>
            <a:p>
              <a:r>
                <a:rPr lang="en-IN" dirty="0">
                  <a:solidFill>
                    <a:schemeClr val="accent4">
                      <a:lumMod val="40000"/>
                      <a:lumOff val="60000"/>
                    </a:schemeClr>
                  </a:solidFill>
                  <a:latin typeface="Verdana" panose="020B0604030504040204" pitchFamily="34" charset="0"/>
                  <a:ea typeface="Verdana" panose="020B0604030504040204" pitchFamily="34" charset="0"/>
                </a:rPr>
                <a:t>1. </a:t>
              </a:r>
              <a:r>
                <a:rPr lang="en-IN" dirty="0" err="1">
                  <a:solidFill>
                    <a:schemeClr val="accent4">
                      <a:lumMod val="40000"/>
                      <a:lumOff val="60000"/>
                    </a:schemeClr>
                  </a:solidFill>
                  <a:latin typeface="Verdana" panose="020B0604030504040204" pitchFamily="34" charset="0"/>
                  <a:ea typeface="Verdana" panose="020B0604030504040204" pitchFamily="34" charset="0"/>
                </a:rPr>
                <a:t>Akash</a:t>
              </a:r>
              <a:r>
                <a:rPr lang="en-IN" dirty="0">
                  <a:solidFill>
                    <a:schemeClr val="accent4">
                      <a:lumMod val="40000"/>
                      <a:lumOff val="60000"/>
                    </a:schemeClr>
                  </a:solidFill>
                  <a:latin typeface="Verdana" panose="020B0604030504040204" pitchFamily="34" charset="0"/>
                  <a:ea typeface="Verdana" panose="020B0604030504040204" pitchFamily="34" charset="0"/>
                </a:rPr>
                <a:t> Kumar Sen  </a:t>
              </a:r>
            </a:p>
            <a:p>
              <a:r>
                <a:rPr lang="en-IN" dirty="0">
                  <a:solidFill>
                    <a:schemeClr val="accent4">
                      <a:lumMod val="40000"/>
                      <a:lumOff val="60000"/>
                    </a:schemeClr>
                  </a:solidFill>
                  <a:latin typeface="Verdana" panose="020B0604030504040204" pitchFamily="34" charset="0"/>
                  <a:ea typeface="Verdana" panose="020B0604030504040204" pitchFamily="34" charset="0"/>
                </a:rPr>
                <a:t>2. </a:t>
              </a:r>
              <a:r>
                <a:rPr lang="en-IN" dirty="0" err="1">
                  <a:solidFill>
                    <a:schemeClr val="accent4">
                      <a:lumMod val="40000"/>
                      <a:lumOff val="60000"/>
                    </a:schemeClr>
                  </a:solidFill>
                  <a:latin typeface="Verdana" panose="020B0604030504040204" pitchFamily="34" charset="0"/>
                  <a:ea typeface="Verdana" panose="020B0604030504040204" pitchFamily="34" charset="0"/>
                </a:rPr>
                <a:t>Arijit</a:t>
              </a:r>
              <a:r>
                <a:rPr lang="en-IN" dirty="0">
                  <a:solidFill>
                    <a:schemeClr val="accent4">
                      <a:lumMod val="40000"/>
                      <a:lumOff val="60000"/>
                    </a:schemeClr>
                  </a:solidFill>
                  <a:latin typeface="Verdana" panose="020B0604030504040204" pitchFamily="34" charset="0"/>
                  <a:ea typeface="Verdana" panose="020B0604030504040204" pitchFamily="34" charset="0"/>
                </a:rPr>
                <a:t> Mukherjee     </a:t>
              </a:r>
            </a:p>
            <a:p>
              <a:r>
                <a:rPr lang="en-IN" dirty="0">
                  <a:solidFill>
                    <a:schemeClr val="accent4">
                      <a:lumMod val="40000"/>
                      <a:lumOff val="60000"/>
                    </a:schemeClr>
                  </a:solidFill>
                  <a:latin typeface="Verdana" panose="020B0604030504040204" pitchFamily="34" charset="0"/>
                  <a:ea typeface="Verdana" panose="020B0604030504040204" pitchFamily="34" charset="0"/>
                </a:rPr>
                <a:t>3. Sandeep Shaw       </a:t>
              </a:r>
            </a:p>
            <a:p>
              <a:r>
                <a:rPr lang="en-IN" dirty="0">
                  <a:solidFill>
                    <a:schemeClr val="accent4">
                      <a:lumMod val="40000"/>
                      <a:lumOff val="60000"/>
                    </a:schemeClr>
                  </a:solidFill>
                  <a:latin typeface="Verdana" panose="020B0604030504040204" pitchFamily="34" charset="0"/>
                  <a:ea typeface="Verdana" panose="020B0604030504040204" pitchFamily="34" charset="0"/>
                </a:rPr>
                <a:t>4. </a:t>
              </a:r>
              <a:r>
                <a:rPr lang="en-IN" dirty="0" err="1">
                  <a:solidFill>
                    <a:schemeClr val="accent4">
                      <a:lumMod val="40000"/>
                      <a:lumOff val="60000"/>
                    </a:schemeClr>
                  </a:solidFill>
                  <a:latin typeface="Verdana" panose="020B0604030504040204" pitchFamily="34" charset="0"/>
                  <a:ea typeface="Verdana" panose="020B0604030504040204" pitchFamily="34" charset="0"/>
                </a:rPr>
                <a:t>Surajit</a:t>
              </a:r>
              <a:r>
                <a:rPr lang="en-IN" dirty="0">
                  <a:solidFill>
                    <a:schemeClr val="accent4">
                      <a:lumMod val="40000"/>
                      <a:lumOff val="60000"/>
                    </a:schemeClr>
                  </a:solidFill>
                  <a:latin typeface="Verdana" panose="020B0604030504040204" pitchFamily="34" charset="0"/>
                  <a:ea typeface="Verdana" panose="020B0604030504040204" pitchFamily="34" charset="0"/>
                </a:rPr>
                <a:t> </a:t>
              </a:r>
              <a:r>
                <a:rPr lang="en-IN" dirty="0" err="1">
                  <a:solidFill>
                    <a:schemeClr val="accent4">
                      <a:lumMod val="40000"/>
                      <a:lumOff val="60000"/>
                    </a:schemeClr>
                  </a:solidFill>
                  <a:latin typeface="Verdana" panose="020B0604030504040204" pitchFamily="34" charset="0"/>
                  <a:ea typeface="Verdana" panose="020B0604030504040204" pitchFamily="34" charset="0"/>
                </a:rPr>
                <a:t>Bera</a:t>
              </a:r>
              <a:endParaRPr lang="en-IN" dirty="0">
                <a:solidFill>
                  <a:schemeClr val="accent4">
                    <a:lumMod val="40000"/>
                    <a:lumOff val="60000"/>
                  </a:schemeClr>
                </a:solidFill>
                <a:latin typeface="Verdana" panose="020B0604030504040204" pitchFamily="34" charset="0"/>
                <a:ea typeface="Verdana" panose="020B0604030504040204" pitchFamily="34" charset="0"/>
              </a:endParaRPr>
            </a:p>
          </p:txBody>
        </p:sp>
        <p:sp>
          <p:nvSpPr>
            <p:cNvPr id="30" name="TextBox 29">
              <a:extLst>
                <a:ext uri="{FF2B5EF4-FFF2-40B4-BE49-F238E27FC236}">
                  <a16:creationId xmlns:a16="http://schemas.microsoft.com/office/drawing/2014/main" id="{F0EEB32E-7D2E-29BF-E7D0-3E8A9B1F29A8}"/>
                </a:ext>
              </a:extLst>
            </p:cNvPr>
            <p:cNvSpPr txBox="1"/>
            <p:nvPr/>
          </p:nvSpPr>
          <p:spPr>
            <a:xfrm>
              <a:off x="2483285" y="4138601"/>
              <a:ext cx="2070455" cy="1573985"/>
            </a:xfrm>
            <a:prstGeom prst="rect">
              <a:avLst/>
            </a:prstGeom>
            <a:noFill/>
          </p:spPr>
          <p:txBody>
            <a:bodyPr wrap="square" rtlCol="0">
              <a:spAutoFit/>
            </a:bodyPr>
            <a:lstStyle/>
            <a:p>
              <a:r>
                <a:rPr lang="en-IN" dirty="0">
                  <a:solidFill>
                    <a:schemeClr val="accent4">
                      <a:lumMod val="40000"/>
                      <a:lumOff val="60000"/>
                    </a:schemeClr>
                  </a:solidFill>
                  <a:latin typeface="Verdana" panose="020B0604030504040204" pitchFamily="34" charset="0"/>
                  <a:ea typeface="Verdana" panose="020B0604030504040204" pitchFamily="34" charset="0"/>
                </a:rPr>
                <a:t>(GCECTB-R19-</a:t>
              </a:r>
              <a:r>
                <a:rPr lang="en-IN" b="1" dirty="0">
                  <a:solidFill>
                    <a:schemeClr val="accent4">
                      <a:lumMod val="40000"/>
                      <a:lumOff val="60000"/>
                    </a:schemeClr>
                  </a:solidFill>
                  <a:latin typeface="Verdana" panose="020B0604030504040204" pitchFamily="34" charset="0"/>
                  <a:ea typeface="Verdana" panose="020B0604030504040204" pitchFamily="34" charset="0"/>
                </a:rPr>
                <a:t>30</a:t>
              </a:r>
              <a:r>
                <a:rPr lang="en-IN" b="1" dirty="0">
                  <a:solidFill>
                    <a:schemeClr val="bg1"/>
                  </a:solidFill>
                  <a:latin typeface="Verdana" panose="020B0604030504040204" pitchFamily="34" charset="0"/>
                  <a:ea typeface="Verdana" panose="020B0604030504040204" pitchFamily="34" charset="0"/>
                </a:rPr>
                <a:t>02</a:t>
              </a:r>
              <a:r>
                <a:rPr lang="en-IN" dirty="0">
                  <a:solidFill>
                    <a:schemeClr val="accent4">
                      <a:lumMod val="40000"/>
                      <a:lumOff val="60000"/>
                    </a:schemeClr>
                  </a:solidFill>
                  <a:latin typeface="Verdana" panose="020B0604030504040204" pitchFamily="34" charset="0"/>
                  <a:ea typeface="Verdana" panose="020B0604030504040204" pitchFamily="34" charset="0"/>
                </a:rPr>
                <a:t>)</a:t>
              </a:r>
            </a:p>
            <a:p>
              <a:pPr lvl="0"/>
              <a:r>
                <a:rPr lang="en-IN" dirty="0">
                  <a:solidFill>
                    <a:schemeClr val="accent4">
                      <a:lumMod val="40000"/>
                      <a:lumOff val="60000"/>
                    </a:schemeClr>
                  </a:solidFill>
                  <a:latin typeface="Verdana" panose="020B0604030504040204" pitchFamily="34" charset="0"/>
                  <a:ea typeface="Verdana" panose="020B0604030504040204" pitchFamily="34" charset="0"/>
                </a:rPr>
                <a:t>(GCECTB-R19-</a:t>
              </a:r>
              <a:r>
                <a:rPr lang="en-IN" b="1" dirty="0">
                  <a:solidFill>
                    <a:schemeClr val="accent4">
                      <a:lumMod val="40000"/>
                      <a:lumOff val="60000"/>
                    </a:schemeClr>
                  </a:solidFill>
                  <a:latin typeface="Verdana" panose="020B0604030504040204" pitchFamily="34" charset="0"/>
                  <a:ea typeface="Verdana" panose="020B0604030504040204" pitchFamily="34" charset="0"/>
                </a:rPr>
                <a:t>30</a:t>
              </a:r>
              <a:r>
                <a:rPr lang="en-IN" b="1" dirty="0">
                  <a:solidFill>
                    <a:schemeClr val="bg1"/>
                  </a:solidFill>
                  <a:latin typeface="Verdana" panose="020B0604030504040204" pitchFamily="34" charset="0"/>
                  <a:ea typeface="Verdana" panose="020B0604030504040204" pitchFamily="34" charset="0"/>
                </a:rPr>
                <a:t>07</a:t>
              </a:r>
              <a:r>
                <a:rPr lang="en-IN" dirty="0">
                  <a:solidFill>
                    <a:schemeClr val="accent4">
                      <a:lumMod val="40000"/>
                      <a:lumOff val="60000"/>
                    </a:schemeClr>
                  </a:solidFill>
                  <a:latin typeface="Verdana" panose="020B0604030504040204" pitchFamily="34" charset="0"/>
                  <a:ea typeface="Verdana" panose="020B0604030504040204" pitchFamily="34" charset="0"/>
                </a:rPr>
                <a:t>)</a:t>
              </a:r>
            </a:p>
            <a:p>
              <a:pPr lvl="0"/>
              <a:r>
                <a:rPr lang="en-IN" dirty="0">
                  <a:solidFill>
                    <a:schemeClr val="accent4">
                      <a:lumMod val="40000"/>
                      <a:lumOff val="60000"/>
                    </a:schemeClr>
                  </a:solidFill>
                  <a:latin typeface="Verdana" panose="020B0604030504040204" pitchFamily="34" charset="0"/>
                  <a:ea typeface="Verdana" panose="020B0604030504040204" pitchFamily="34" charset="0"/>
                </a:rPr>
                <a:t>(GCECTB-R19-</a:t>
              </a:r>
              <a:r>
                <a:rPr lang="en-IN" b="1" dirty="0">
                  <a:solidFill>
                    <a:schemeClr val="accent4">
                      <a:lumMod val="40000"/>
                      <a:lumOff val="60000"/>
                    </a:schemeClr>
                  </a:solidFill>
                  <a:latin typeface="Verdana" panose="020B0604030504040204" pitchFamily="34" charset="0"/>
                  <a:ea typeface="Verdana" panose="020B0604030504040204" pitchFamily="34" charset="0"/>
                </a:rPr>
                <a:t>30</a:t>
              </a:r>
              <a:r>
                <a:rPr lang="en-IN" b="1" dirty="0">
                  <a:solidFill>
                    <a:schemeClr val="bg1"/>
                  </a:solidFill>
                  <a:latin typeface="Verdana" panose="020B0604030504040204" pitchFamily="34" charset="0"/>
                  <a:ea typeface="Verdana" panose="020B0604030504040204" pitchFamily="34" charset="0"/>
                </a:rPr>
                <a:t>22</a:t>
              </a:r>
              <a:r>
                <a:rPr lang="en-IN" dirty="0">
                  <a:solidFill>
                    <a:schemeClr val="accent4">
                      <a:lumMod val="40000"/>
                      <a:lumOff val="60000"/>
                    </a:schemeClr>
                  </a:solidFill>
                  <a:latin typeface="Verdana" panose="020B0604030504040204" pitchFamily="34" charset="0"/>
                  <a:ea typeface="Verdana" panose="020B0604030504040204" pitchFamily="34" charset="0"/>
                </a:rPr>
                <a:t>)</a:t>
              </a:r>
            </a:p>
            <a:p>
              <a:pPr lvl="0"/>
              <a:r>
                <a:rPr lang="en-IN" dirty="0">
                  <a:solidFill>
                    <a:schemeClr val="accent4">
                      <a:lumMod val="40000"/>
                      <a:lumOff val="60000"/>
                    </a:schemeClr>
                  </a:solidFill>
                  <a:latin typeface="Verdana" panose="020B0604030504040204" pitchFamily="34" charset="0"/>
                  <a:ea typeface="Verdana" panose="020B0604030504040204" pitchFamily="34" charset="0"/>
                </a:rPr>
                <a:t>(GCECTB-R19-</a:t>
              </a:r>
              <a:r>
                <a:rPr lang="en-IN" b="1" dirty="0">
                  <a:solidFill>
                    <a:schemeClr val="accent4">
                      <a:lumMod val="40000"/>
                      <a:lumOff val="60000"/>
                    </a:schemeClr>
                  </a:solidFill>
                  <a:latin typeface="Verdana" panose="020B0604030504040204" pitchFamily="34" charset="0"/>
                  <a:ea typeface="Verdana" panose="020B0604030504040204" pitchFamily="34" charset="0"/>
                </a:rPr>
                <a:t>30</a:t>
              </a:r>
              <a:r>
                <a:rPr lang="en-IN" b="1" dirty="0">
                  <a:solidFill>
                    <a:schemeClr val="bg1"/>
                  </a:solidFill>
                  <a:latin typeface="Verdana" panose="020B0604030504040204" pitchFamily="34" charset="0"/>
                  <a:ea typeface="Verdana" panose="020B0604030504040204" pitchFamily="34" charset="0"/>
                </a:rPr>
                <a:t>36</a:t>
              </a:r>
              <a:r>
                <a:rPr lang="en-IN" dirty="0">
                  <a:solidFill>
                    <a:schemeClr val="accent4">
                      <a:lumMod val="40000"/>
                      <a:lumOff val="60000"/>
                    </a:schemeClr>
                  </a:solidFill>
                  <a:latin typeface="Verdana" panose="020B0604030504040204" pitchFamily="34" charset="0"/>
                  <a:ea typeface="Verdana" panose="020B0604030504040204" pitchFamily="34" charset="0"/>
                </a:rPr>
                <a:t>)</a:t>
              </a:r>
            </a:p>
          </p:txBody>
        </p:sp>
      </p:grpSp>
    </p:spTree>
    <p:extLst>
      <p:ext uri="{BB962C8B-B14F-4D97-AF65-F5344CB8AC3E}">
        <p14:creationId xmlns:p14="http://schemas.microsoft.com/office/powerpoint/2010/main" val="222184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8" name="Rounded Rectangle 7"/>
          <p:cNvSpPr/>
          <p:nvPr/>
        </p:nvSpPr>
        <p:spPr>
          <a:xfrm>
            <a:off x="740227" y="480427"/>
            <a:ext cx="3249882" cy="646545"/>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Image Steganography</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2159" t="62626" r="11470" b="7340"/>
          <a:stretch/>
        </p:blipFill>
        <p:spPr>
          <a:xfrm>
            <a:off x="6650183" y="2179776"/>
            <a:ext cx="5213531" cy="3491345"/>
          </a:xfrm>
          <a:prstGeom prst="rect">
            <a:avLst/>
          </a:prstGeom>
        </p:spPr>
      </p:pic>
      <p:cxnSp>
        <p:nvCxnSpPr>
          <p:cNvPr id="13" name="Straight Connector 12"/>
          <p:cNvCxnSpPr/>
          <p:nvPr/>
        </p:nvCxnSpPr>
        <p:spPr>
          <a:xfrm>
            <a:off x="10732655" y="0"/>
            <a:ext cx="0" cy="2179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13641" y="2825570"/>
            <a:ext cx="5065486" cy="1754326"/>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According to the length of the encrypted message, a particular image of given dimensions will be calculated and used for the effective embedding of data inside the image. Then the </a:t>
            </a:r>
            <a:r>
              <a:rPr lang="en-US" dirty="0" err="1">
                <a:solidFill>
                  <a:schemeClr val="accent4">
                    <a:lumMod val="20000"/>
                    <a:lumOff val="80000"/>
                  </a:schemeClr>
                </a:solidFill>
                <a:latin typeface="Verdana" panose="020B0604030504040204" pitchFamily="34" charset="0"/>
                <a:ea typeface="Verdana" panose="020B0604030504040204" pitchFamily="34" charset="0"/>
              </a:rPr>
              <a:t>Stego</a:t>
            </a:r>
            <a:r>
              <a:rPr lang="en-US" dirty="0">
                <a:solidFill>
                  <a:schemeClr val="accent4">
                    <a:lumMod val="20000"/>
                    <a:lumOff val="80000"/>
                  </a:schemeClr>
                </a:solidFill>
                <a:latin typeface="Verdana" panose="020B0604030504040204" pitchFamily="34" charset="0"/>
                <a:ea typeface="Verdana" panose="020B0604030504040204" pitchFamily="34" charset="0"/>
              </a:rPr>
              <a:t>-object is sent to the server via API. </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568950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9" name="Rounded Rectangle 8"/>
          <p:cNvSpPr/>
          <p:nvPr/>
        </p:nvSpPr>
        <p:spPr>
          <a:xfrm>
            <a:off x="740227" y="480428"/>
            <a:ext cx="3956465" cy="646545"/>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Storing Data to Server</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731" t="2694" r="3255" b="53265"/>
          <a:stretch/>
        </p:blipFill>
        <p:spPr>
          <a:xfrm>
            <a:off x="6861853" y="1588654"/>
            <a:ext cx="4979165" cy="4174838"/>
          </a:xfrm>
          <a:prstGeom prst="rect">
            <a:avLst/>
          </a:prstGeom>
        </p:spPr>
      </p:pic>
      <p:sp>
        <p:nvSpPr>
          <p:cNvPr id="11" name="Rectangle 10"/>
          <p:cNvSpPr/>
          <p:nvPr/>
        </p:nvSpPr>
        <p:spPr>
          <a:xfrm>
            <a:off x="1132113" y="1975824"/>
            <a:ext cx="5065486" cy="3693319"/>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At the server, the message is extracted from </a:t>
            </a:r>
            <a:r>
              <a:rPr lang="en-US" dirty="0" err="1">
                <a:solidFill>
                  <a:schemeClr val="accent4">
                    <a:lumMod val="20000"/>
                    <a:lumOff val="80000"/>
                  </a:schemeClr>
                </a:solidFill>
                <a:latin typeface="Verdana" panose="020B0604030504040204" pitchFamily="34" charset="0"/>
                <a:ea typeface="Verdana" panose="020B0604030504040204" pitchFamily="34" charset="0"/>
              </a:rPr>
              <a:t>Stego</a:t>
            </a:r>
            <a:r>
              <a:rPr lang="en-US" dirty="0">
                <a:solidFill>
                  <a:schemeClr val="accent4">
                    <a:lumMod val="20000"/>
                    <a:lumOff val="80000"/>
                  </a:schemeClr>
                </a:solidFill>
                <a:latin typeface="Verdana" panose="020B0604030504040204" pitchFamily="34" charset="0"/>
                <a:ea typeface="Verdana" panose="020B0604030504040204" pitchFamily="34" charset="0"/>
              </a:rPr>
              <a:t>-object which outputs the encrypted message. </a:t>
            </a: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r>
              <a:rPr lang="en-US" dirty="0">
                <a:solidFill>
                  <a:schemeClr val="accent4">
                    <a:lumMod val="20000"/>
                    <a:lumOff val="80000"/>
                  </a:schemeClr>
                </a:solidFill>
                <a:latin typeface="Verdana" panose="020B0604030504040204" pitchFamily="34" charset="0"/>
                <a:ea typeface="Verdana" panose="020B0604030504040204" pitchFamily="34" charset="0"/>
              </a:rPr>
              <a:t>This data is fetched and stored inside the database. While storing the encrypted message in a database, the traditional database is perform and additional </a:t>
            </a:r>
            <a:r>
              <a:rPr lang="en-US" dirty="0">
                <a:solidFill>
                  <a:schemeClr val="accent4">
                    <a:lumMod val="20000"/>
                    <a:lumOff val="80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 </a:t>
            </a:r>
            <a:r>
              <a:rPr lang="en-US" dirty="0" err="1">
                <a:solidFill>
                  <a:schemeClr val="accent4">
                    <a:lumMod val="20000"/>
                    <a:lumOff val="80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blockchain</a:t>
            </a:r>
            <a:r>
              <a:rPr lang="en-US" dirty="0">
                <a:solidFill>
                  <a:schemeClr val="accent4">
                    <a:lumMod val="20000"/>
                    <a:lumOff val="80000"/>
                  </a:schemeClr>
                </a:solidFill>
                <a:latin typeface="Verdana" panose="020B0604030504040204" pitchFamily="34" charset="0"/>
                <a:ea typeface="Verdana" panose="020B0604030504040204" pitchFamily="34" charset="0"/>
              </a:rPr>
              <a:t> function by linking the hash of the previous </a:t>
            </a:r>
            <a:r>
              <a:rPr lang="en-US" dirty="0" err="1">
                <a:solidFill>
                  <a:schemeClr val="accent4">
                    <a:lumMod val="20000"/>
                    <a:lumOff val="80000"/>
                  </a:schemeClr>
                </a:solidFill>
                <a:latin typeface="Verdana" panose="020B0604030504040204" pitchFamily="34" charset="0"/>
                <a:ea typeface="Verdana" panose="020B0604030504040204" pitchFamily="34" charset="0"/>
              </a:rPr>
              <a:t>messsage</a:t>
            </a:r>
            <a:r>
              <a:rPr lang="en-US" dirty="0">
                <a:solidFill>
                  <a:schemeClr val="accent4">
                    <a:lumMod val="20000"/>
                    <a:lumOff val="80000"/>
                  </a:schemeClr>
                </a:solidFill>
                <a:latin typeface="Verdana" panose="020B0604030504040204" pitchFamily="34" charset="0"/>
                <a:ea typeface="Verdana" panose="020B0604030504040204" pitchFamily="34" charset="0"/>
              </a:rPr>
              <a:t> in the same chat room with the current message id using any Secure Hashing Algorithm.</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6940730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10" name="Rounded Rectangle 9"/>
          <p:cNvSpPr/>
          <p:nvPr/>
        </p:nvSpPr>
        <p:spPr>
          <a:xfrm>
            <a:off x="740227" y="480428"/>
            <a:ext cx="3804065" cy="646545"/>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Fetching Data from Server</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4248" t="51121" r="2738" b="2013"/>
          <a:stretch/>
        </p:blipFill>
        <p:spPr>
          <a:xfrm>
            <a:off x="6898798" y="1440871"/>
            <a:ext cx="4979165" cy="4442691"/>
          </a:xfrm>
          <a:prstGeom prst="rect">
            <a:avLst/>
          </a:prstGeom>
        </p:spPr>
      </p:pic>
      <p:sp>
        <p:nvSpPr>
          <p:cNvPr id="13" name="Rectangle 12"/>
          <p:cNvSpPr/>
          <p:nvPr/>
        </p:nvSpPr>
        <p:spPr>
          <a:xfrm>
            <a:off x="1067459" y="2077424"/>
            <a:ext cx="5065486" cy="3693319"/>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The chat data can be retrieved in bulk from the server to the client. As the data was stored in encrypted format therefore it is still secure and at the client side the chat will be decrypted. </a:t>
            </a: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r>
              <a:rPr lang="en-US" dirty="0">
                <a:solidFill>
                  <a:schemeClr val="accent4">
                    <a:lumMod val="20000"/>
                    <a:lumOff val="80000"/>
                  </a:schemeClr>
                </a:solidFill>
                <a:latin typeface="Verdana" panose="020B0604030504040204" pitchFamily="34" charset="0"/>
                <a:ea typeface="Verdana" panose="020B0604030504040204" pitchFamily="34" charset="0"/>
              </a:rPr>
              <a:t>The symmetric key can be obtained using the constant secret key and other attributes of the message which is passed to the AES and the plain text is obtained from the cipher text and is rendered on the screen.</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65532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BB27659-E9E6-F285-3FB0-BC629413BE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13"/>
          <a:stretch/>
        </p:blipFill>
        <p:spPr>
          <a:xfrm>
            <a:off x="4898532" y="-1"/>
            <a:ext cx="7316618" cy="6876783"/>
          </a:xfrm>
          <a:prstGeom prst="rect">
            <a:avLst/>
          </a:prstGeom>
        </p:spPr>
      </p:pic>
      <p:sp>
        <p:nvSpPr>
          <p:cNvPr id="29" name="Rectangle 28"/>
          <p:cNvSpPr/>
          <p:nvPr/>
        </p:nvSpPr>
        <p:spPr>
          <a:xfrm>
            <a:off x="497343" y="1039516"/>
            <a:ext cx="2628000" cy="76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a:solidFill>
                  <a:srgbClr val="FAADA5"/>
                </a:solidFill>
                <a:latin typeface="Verdana" panose="020B0604030504040204" pitchFamily="34" charset="0"/>
                <a:ea typeface="Verdana" panose="020B0604030504040204" pitchFamily="34" charset="0"/>
              </a:rPr>
              <a:t>Algorithm</a:t>
            </a:r>
          </a:p>
        </p:txBody>
      </p:sp>
      <p:sp>
        <p:nvSpPr>
          <p:cNvPr id="11" name="Right Triangle 10"/>
          <p:cNvSpPr/>
          <p:nvPr/>
        </p:nvSpPr>
        <p:spPr>
          <a:xfrm flipV="1">
            <a:off x="4898532" y="0"/>
            <a:ext cx="1256107" cy="6858000"/>
          </a:xfrm>
          <a:prstGeom prst="rtTriangle">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396EFA5-271B-5050-444E-DC221574391D}"/>
              </a:ext>
            </a:extLst>
          </p:cNvPr>
          <p:cNvGrpSpPr/>
          <p:nvPr/>
        </p:nvGrpSpPr>
        <p:grpSpPr>
          <a:xfrm>
            <a:off x="601465" y="1526938"/>
            <a:ext cx="4192983" cy="4607982"/>
            <a:chOff x="471281" y="1561662"/>
            <a:chExt cx="4192983" cy="4607982"/>
          </a:xfrm>
        </p:grpSpPr>
        <p:sp>
          <p:nvSpPr>
            <p:cNvPr id="5" name="Rounded Rectangle 4"/>
            <p:cNvSpPr/>
            <p:nvPr/>
          </p:nvSpPr>
          <p:spPr>
            <a:xfrm>
              <a:off x="471282" y="1561662"/>
              <a:ext cx="4166920" cy="646545"/>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Secure Hash Algorithm</a:t>
              </a:r>
            </a:p>
          </p:txBody>
        </p:sp>
        <p:sp>
          <p:nvSpPr>
            <p:cNvPr id="6" name="Rounded Rectangle 5"/>
            <p:cNvSpPr/>
            <p:nvPr/>
          </p:nvSpPr>
          <p:spPr>
            <a:xfrm>
              <a:off x="497342" y="2352111"/>
              <a:ext cx="4166921" cy="655736"/>
            </a:xfrm>
            <a:prstGeom prst="roundRect">
              <a:avLst>
                <a:gd name="adj" fmla="val 50000"/>
              </a:avLst>
            </a:prstGeom>
            <a:solidFill>
              <a:srgbClr val="FBD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Base64 Encoding</a:t>
              </a:r>
            </a:p>
          </p:txBody>
        </p:sp>
        <p:sp>
          <p:nvSpPr>
            <p:cNvPr id="7" name="Rounded Rectangle 6"/>
            <p:cNvSpPr/>
            <p:nvPr/>
          </p:nvSpPr>
          <p:spPr>
            <a:xfrm>
              <a:off x="497342" y="3151751"/>
              <a:ext cx="4166921" cy="646545"/>
            </a:xfrm>
            <a:prstGeom prst="roundRect">
              <a:avLst>
                <a:gd name="adj" fmla="val 50000"/>
              </a:avLst>
            </a:prstGeom>
            <a:solidFill>
              <a:srgbClr val="FAC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AES-512 with 512 bits state</a:t>
              </a:r>
            </a:p>
          </p:txBody>
        </p:sp>
        <p:sp>
          <p:nvSpPr>
            <p:cNvPr id="8" name="Rounded Rectangle 7"/>
            <p:cNvSpPr/>
            <p:nvPr/>
          </p:nvSpPr>
          <p:spPr>
            <a:xfrm>
              <a:off x="471281" y="4732649"/>
              <a:ext cx="4192982"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Image Steganography</a:t>
              </a:r>
            </a:p>
          </p:txBody>
        </p:sp>
        <p:sp>
          <p:nvSpPr>
            <p:cNvPr id="9" name="Rounded Rectangle 8"/>
            <p:cNvSpPr/>
            <p:nvPr/>
          </p:nvSpPr>
          <p:spPr>
            <a:xfrm>
              <a:off x="497343" y="5523099"/>
              <a:ext cx="4166921" cy="646545"/>
            </a:xfrm>
            <a:prstGeom prst="roundRect">
              <a:avLst>
                <a:gd name="adj" fmla="val 50000"/>
              </a:avLst>
            </a:prstGeom>
            <a:solidFill>
              <a:srgbClr val="F8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Hybrid </a:t>
              </a:r>
              <a:r>
                <a:rPr lang="en-US" sz="2400" b="1" dirty="0" err="1">
                  <a:solidFill>
                    <a:srgbClr val="242933"/>
                  </a:solidFill>
                </a:rPr>
                <a:t>Blockchain</a:t>
              </a:r>
              <a:endParaRPr lang="en-US" sz="2400" b="1" dirty="0">
                <a:solidFill>
                  <a:srgbClr val="242933"/>
                </a:solidFill>
              </a:endParaRPr>
            </a:p>
          </p:txBody>
        </p:sp>
        <p:sp>
          <p:nvSpPr>
            <p:cNvPr id="3" name="Rounded Rectangle 6">
              <a:extLst>
                <a:ext uri="{FF2B5EF4-FFF2-40B4-BE49-F238E27FC236}">
                  <a16:creationId xmlns:a16="http://schemas.microsoft.com/office/drawing/2014/main" id="{EB5D550A-1E5F-D562-4A2C-A02EB58287C7}"/>
                </a:ext>
              </a:extLst>
            </p:cNvPr>
            <p:cNvSpPr/>
            <p:nvPr/>
          </p:nvSpPr>
          <p:spPr>
            <a:xfrm>
              <a:off x="497342" y="3942200"/>
              <a:ext cx="4166921" cy="646545"/>
            </a:xfrm>
            <a:prstGeom prst="roundRect">
              <a:avLst>
                <a:gd name="adj" fmla="val 50000"/>
              </a:avLst>
            </a:prstGeom>
            <a:solidFill>
              <a:srgbClr val="FAA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Secure Data with ERROR Bits</a:t>
              </a:r>
            </a:p>
          </p:txBody>
        </p:sp>
      </p:grpSp>
    </p:spTree>
    <p:extLst>
      <p:ext uri="{BB962C8B-B14F-4D97-AF65-F5344CB8AC3E}">
        <p14:creationId xmlns:p14="http://schemas.microsoft.com/office/powerpoint/2010/main" val="306537022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SHA3-512</a:t>
            </a:r>
          </a:p>
        </p:txBody>
      </p:sp>
      <p:grpSp>
        <p:nvGrpSpPr>
          <p:cNvPr id="11" name="Group 10"/>
          <p:cNvGrpSpPr/>
          <p:nvPr/>
        </p:nvGrpSpPr>
        <p:grpSpPr>
          <a:xfrm>
            <a:off x="634008" y="1344418"/>
            <a:ext cx="6286027" cy="3834865"/>
            <a:chOff x="2524180" y="2749903"/>
            <a:chExt cx="6986622" cy="4262271"/>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4211"/>
            <a:stretch/>
          </p:blipFill>
          <p:spPr>
            <a:xfrm>
              <a:off x="2524180" y="3435927"/>
              <a:ext cx="6986622" cy="3576247"/>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85086"/>
            <a:stretch/>
          </p:blipFill>
          <p:spPr>
            <a:xfrm>
              <a:off x="2524180" y="2749903"/>
              <a:ext cx="6986622" cy="703739"/>
            </a:xfrm>
            <a:prstGeom prst="rect">
              <a:avLst/>
            </a:prstGeom>
          </p:spPr>
        </p:pic>
      </p:grpSp>
      <p:sp>
        <p:nvSpPr>
          <p:cNvPr id="4" name="Rectangle: Rounded Corners 3">
            <a:extLst>
              <a:ext uri="{FF2B5EF4-FFF2-40B4-BE49-F238E27FC236}">
                <a16:creationId xmlns:a16="http://schemas.microsoft.com/office/drawing/2014/main" id="{2CE47204-C2ED-F358-6845-CB430728B088}"/>
              </a:ext>
            </a:extLst>
          </p:cNvPr>
          <p:cNvSpPr/>
          <p:nvPr/>
        </p:nvSpPr>
        <p:spPr>
          <a:xfrm>
            <a:off x="8326056" y="1261218"/>
            <a:ext cx="3005559" cy="5382649"/>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2" name="Rounded Rectangle 5">
            <a:extLst>
              <a:ext uri="{FF2B5EF4-FFF2-40B4-BE49-F238E27FC236}">
                <a16:creationId xmlns:a16="http://schemas.microsoft.com/office/drawing/2014/main" id="{EE8E1796-B389-951A-289C-C9AC3B7E483E}"/>
              </a:ext>
            </a:extLst>
          </p:cNvPr>
          <p:cNvSpPr/>
          <p:nvPr/>
        </p:nvSpPr>
        <p:spPr>
          <a:xfrm>
            <a:off x="8204846" y="453360"/>
            <a:ext cx="3249882" cy="655736"/>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Base64 Encoding</a:t>
            </a:r>
          </a:p>
        </p:txBody>
      </p:sp>
      <p:grpSp>
        <p:nvGrpSpPr>
          <p:cNvPr id="14" name="Group 13">
            <a:extLst>
              <a:ext uri="{FF2B5EF4-FFF2-40B4-BE49-F238E27FC236}">
                <a16:creationId xmlns:a16="http://schemas.microsoft.com/office/drawing/2014/main" id="{5ECB28C1-345D-CD0C-1768-2F9C7D0CB5DD}"/>
              </a:ext>
            </a:extLst>
          </p:cNvPr>
          <p:cNvGrpSpPr/>
          <p:nvPr/>
        </p:nvGrpSpPr>
        <p:grpSpPr>
          <a:xfrm>
            <a:off x="8465561" y="1344418"/>
            <a:ext cx="2728452" cy="5203134"/>
            <a:chOff x="8465561" y="1344418"/>
            <a:chExt cx="2728452" cy="5203134"/>
          </a:xfrm>
        </p:grpSpPr>
        <p:pic>
          <p:nvPicPr>
            <p:cNvPr id="8" name="Picture 7">
              <a:extLst>
                <a:ext uri="{FF2B5EF4-FFF2-40B4-BE49-F238E27FC236}">
                  <a16:creationId xmlns:a16="http://schemas.microsoft.com/office/drawing/2014/main" id="{54A1266B-5DE7-6541-6C76-493E4535D9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37"/>
            <a:stretch/>
          </p:blipFill>
          <p:spPr>
            <a:xfrm>
              <a:off x="8465561" y="3850341"/>
              <a:ext cx="2728452" cy="2697211"/>
            </a:xfrm>
            <a:prstGeom prst="rect">
              <a:avLst/>
            </a:prstGeom>
          </p:spPr>
        </p:pic>
        <p:pic>
          <p:nvPicPr>
            <p:cNvPr id="3" name="Picture 2">
              <a:extLst>
                <a:ext uri="{FF2B5EF4-FFF2-40B4-BE49-F238E27FC236}">
                  <a16:creationId xmlns:a16="http://schemas.microsoft.com/office/drawing/2014/main" id="{6532156B-29B9-398C-FBAA-625107397F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345"/>
            <a:stretch/>
          </p:blipFill>
          <p:spPr>
            <a:xfrm>
              <a:off x="8510942" y="1344418"/>
              <a:ext cx="2637690" cy="2697211"/>
            </a:xfrm>
            <a:prstGeom prst="rect">
              <a:avLst/>
            </a:prstGeom>
          </p:spPr>
        </p:pic>
      </p:grpSp>
      <p:sp>
        <p:nvSpPr>
          <p:cNvPr id="12" name="TextBox 11">
            <a:extLst>
              <a:ext uri="{FF2B5EF4-FFF2-40B4-BE49-F238E27FC236}">
                <a16:creationId xmlns:a16="http://schemas.microsoft.com/office/drawing/2014/main" id="{CA8FE5EE-57F4-04BE-F1A9-AE948C116805}"/>
              </a:ext>
            </a:extLst>
          </p:cNvPr>
          <p:cNvSpPr txBox="1"/>
          <p:nvPr/>
        </p:nvSpPr>
        <p:spPr>
          <a:xfrm>
            <a:off x="462116" y="5683045"/>
            <a:ext cx="5633884" cy="738664"/>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4">
                  <a:extLst>
                    <a:ext uri="{A12FA001-AC4F-418D-AE19-62706E023703}">
                      <ahyp:hlinkClr xmlns:ahyp="http://schemas.microsoft.com/office/drawing/2018/hyperlinkcolor" val="tx"/>
                    </a:ext>
                  </a:extLst>
                </a:hlinkClick>
              </a:rPr>
              <a:t>https://en.wikipedia.org/wiki/Secure_Hash_Algorithms</a:t>
            </a:r>
            <a:endParaRPr lang="en-IN" sz="1400" dirty="0">
              <a:solidFill>
                <a:srgbClr val="F9928E"/>
              </a:solidFill>
            </a:endParaRPr>
          </a:p>
          <a:p>
            <a:r>
              <a:rPr lang="en-IN" sz="1400" dirty="0">
                <a:solidFill>
                  <a:srgbClr val="F9928E"/>
                </a:solidFill>
                <a:hlinkClick r:id="rId5">
                  <a:extLst>
                    <a:ext uri="{A12FA001-AC4F-418D-AE19-62706E023703}">
                      <ahyp:hlinkClr xmlns:ahyp="http://schemas.microsoft.com/office/drawing/2018/hyperlinkcolor" val="tx"/>
                    </a:ext>
                  </a:extLst>
                </a:hlinkClick>
              </a:rPr>
              <a:t>https://www.siakabaro.com/base64-decode/</a:t>
            </a:r>
            <a:endParaRPr lang="en-IN" sz="1400" dirty="0">
              <a:solidFill>
                <a:srgbClr val="F9928E"/>
              </a:solidFill>
            </a:endParaRPr>
          </a:p>
        </p:txBody>
      </p:sp>
    </p:spTree>
    <p:extLst>
      <p:ext uri="{BB962C8B-B14F-4D97-AF65-F5344CB8AC3E}">
        <p14:creationId xmlns:p14="http://schemas.microsoft.com/office/powerpoint/2010/main" val="28690713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SHA3-512</a:t>
            </a:r>
          </a:p>
        </p:txBody>
      </p:sp>
      <p:sp>
        <p:nvSpPr>
          <p:cNvPr id="8" name="Rounded Rectangle 7"/>
          <p:cNvSpPr/>
          <p:nvPr/>
        </p:nvSpPr>
        <p:spPr>
          <a:xfrm>
            <a:off x="634008" y="453359"/>
            <a:ext cx="3804065"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Image Steganography</a:t>
            </a:r>
          </a:p>
        </p:txBody>
      </p:sp>
      <p:sp>
        <p:nvSpPr>
          <p:cNvPr id="9" name="Rounded Rectangle 8"/>
          <p:cNvSpPr/>
          <p:nvPr/>
        </p:nvSpPr>
        <p:spPr>
          <a:xfrm>
            <a:off x="6781366" y="453358"/>
            <a:ext cx="3141685"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Hybrid </a:t>
            </a:r>
            <a:r>
              <a:rPr lang="en-US" sz="2400" b="1" dirty="0" err="1">
                <a:solidFill>
                  <a:srgbClr val="242933"/>
                </a:solidFill>
              </a:rPr>
              <a:t>Blockchain</a:t>
            </a:r>
            <a:endParaRPr lang="en-US" sz="2400" b="1" dirty="0">
              <a:solidFill>
                <a:srgbClr val="242933"/>
              </a:solidFill>
            </a:endParaRPr>
          </a:p>
        </p:txBody>
      </p:sp>
      <p:sp>
        <p:nvSpPr>
          <p:cNvPr id="6" name="Rectangle 5"/>
          <p:cNvSpPr/>
          <p:nvPr/>
        </p:nvSpPr>
        <p:spPr>
          <a:xfrm>
            <a:off x="634008" y="1351958"/>
            <a:ext cx="4816106" cy="4524315"/>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The implementation of this algorithm is static in nature. As the data which is converted to </a:t>
            </a:r>
            <a:r>
              <a:rPr lang="en-US" dirty="0" err="1">
                <a:solidFill>
                  <a:schemeClr val="accent2">
                    <a:lumMod val="20000"/>
                    <a:lumOff val="80000"/>
                  </a:schemeClr>
                </a:solidFill>
                <a:latin typeface="Verdana" panose="020B0604030504040204" pitchFamily="34" charset="0"/>
                <a:ea typeface="Verdana" panose="020B0604030504040204" pitchFamily="34" charset="0"/>
              </a:rPr>
              <a:t>stego</a:t>
            </a:r>
            <a:r>
              <a:rPr lang="en-US" dirty="0">
                <a:solidFill>
                  <a:schemeClr val="accent2">
                    <a:lumMod val="20000"/>
                    <a:lumOff val="80000"/>
                  </a:schemeClr>
                </a:solidFill>
                <a:latin typeface="Verdana" panose="020B0604030504040204" pitchFamily="34" charset="0"/>
                <a:ea typeface="Verdana" panose="020B0604030504040204" pitchFamily="34" charset="0"/>
              </a:rPr>
              <a:t>-object may vary which can either cause redundancy of padded bit or may not fully fit inside the </a:t>
            </a:r>
            <a:r>
              <a:rPr lang="en-US" dirty="0" err="1">
                <a:solidFill>
                  <a:schemeClr val="accent2">
                    <a:lumMod val="20000"/>
                    <a:lumOff val="80000"/>
                  </a:schemeClr>
                </a:solidFill>
                <a:latin typeface="Verdana" panose="020B0604030504040204" pitchFamily="34" charset="0"/>
                <a:ea typeface="Verdana" panose="020B0604030504040204" pitchFamily="34" charset="0"/>
              </a:rPr>
              <a:t>stego</a:t>
            </a:r>
            <a:r>
              <a:rPr lang="en-US" dirty="0">
                <a:solidFill>
                  <a:schemeClr val="accent2">
                    <a:lumMod val="20000"/>
                    <a:lumOff val="80000"/>
                  </a:schemeClr>
                </a:solidFill>
                <a:latin typeface="Verdana" panose="020B0604030504040204" pitchFamily="34" charset="0"/>
                <a:ea typeface="Verdana" panose="020B0604030504040204" pitchFamily="34" charset="0"/>
              </a:rPr>
              <a:t>-object. Moreover it should also support the mechanism to detect errors using error bits. </a:t>
            </a:r>
          </a:p>
          <a:p>
            <a:endParaRPr lang="en-US" dirty="0">
              <a:solidFill>
                <a:schemeClr val="accent2">
                  <a:lumMod val="20000"/>
                  <a:lumOff val="80000"/>
                </a:schemeClr>
              </a:solidFill>
              <a:latin typeface="Verdana" panose="020B0604030504040204" pitchFamily="34" charset="0"/>
              <a:ea typeface="Verdana" panose="020B0604030504040204" pitchFamily="34" charset="0"/>
            </a:endParaRPr>
          </a:p>
          <a:p>
            <a:endParaRPr lang="en-US" dirty="0">
              <a:solidFill>
                <a:schemeClr val="accent2">
                  <a:lumMod val="20000"/>
                  <a:lumOff val="80000"/>
                </a:schemeClr>
              </a:solidFill>
              <a:latin typeface="Verdana" panose="020B0604030504040204" pitchFamily="34" charset="0"/>
              <a:ea typeface="Verdana" panose="020B0604030504040204" pitchFamily="34" charset="0"/>
            </a:endParaRPr>
          </a:p>
          <a:p>
            <a:r>
              <a:rPr lang="en-US" dirty="0">
                <a:solidFill>
                  <a:schemeClr val="accent2">
                    <a:lumMod val="20000"/>
                    <a:lumOff val="80000"/>
                  </a:schemeClr>
                </a:solidFill>
                <a:latin typeface="Verdana" panose="020B0604030504040204" pitchFamily="34" charset="0"/>
                <a:ea typeface="Verdana" panose="020B0604030504040204" pitchFamily="34" charset="0"/>
              </a:rPr>
              <a:t>Overall the image steganography algorithm in our case should be </a:t>
            </a:r>
            <a:r>
              <a:rPr lang="en-US" i="1" dirty="0">
                <a:solidFill>
                  <a:srgbClr val="F9928E"/>
                </a:solidFill>
                <a:latin typeface="Verdana" panose="020B0604030504040204" pitchFamily="34" charset="0"/>
                <a:ea typeface="Verdana" panose="020B0604030504040204" pitchFamily="34" charset="0"/>
              </a:rPr>
              <a:t>dynamic in nature</a:t>
            </a:r>
            <a:r>
              <a:rPr lang="en-US" dirty="0">
                <a:solidFill>
                  <a:schemeClr val="accent2">
                    <a:lumMod val="20000"/>
                    <a:lumOff val="80000"/>
                  </a:schemeClr>
                </a:solidFill>
                <a:latin typeface="Verdana" panose="020B0604030504040204" pitchFamily="34" charset="0"/>
                <a:ea typeface="Verdana" panose="020B0604030504040204" pitchFamily="34" charset="0"/>
              </a:rPr>
              <a:t> to accommodate the data perfectly without much redundancy and also to support </a:t>
            </a:r>
            <a:r>
              <a:rPr lang="en-US" i="1" dirty="0">
                <a:solidFill>
                  <a:srgbClr val="F9928E"/>
                </a:solidFill>
                <a:latin typeface="Verdana" panose="020B0604030504040204" pitchFamily="34" charset="0"/>
                <a:ea typeface="Verdana" panose="020B0604030504040204" pitchFamily="34" charset="0"/>
              </a:rPr>
              <a:t>error detection.</a:t>
            </a:r>
          </a:p>
        </p:txBody>
      </p:sp>
      <p:sp>
        <p:nvSpPr>
          <p:cNvPr id="7" name="Rectangle 6"/>
          <p:cNvSpPr/>
          <p:nvPr/>
        </p:nvSpPr>
        <p:spPr>
          <a:xfrm>
            <a:off x="6781366" y="1351958"/>
            <a:ext cx="4893398" cy="5078313"/>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Despite the strength of blockchain, scalability issues like </a:t>
            </a:r>
            <a:r>
              <a:rPr lang="en-US" i="1" dirty="0">
                <a:solidFill>
                  <a:srgbClr val="F9928E"/>
                </a:solidFill>
                <a:latin typeface="Verdana" panose="020B0604030504040204" pitchFamily="34" charset="0"/>
                <a:ea typeface="Verdana" panose="020B0604030504040204" pitchFamily="34" charset="0"/>
              </a:rPr>
              <a:t>low throughput</a:t>
            </a:r>
            <a:r>
              <a:rPr lang="en-US" dirty="0">
                <a:solidFill>
                  <a:schemeClr val="accent2">
                    <a:lumMod val="20000"/>
                    <a:lumOff val="80000"/>
                  </a:schemeClr>
                </a:solidFill>
                <a:latin typeface="Verdana" panose="020B0604030504040204" pitchFamily="34" charset="0"/>
                <a:ea typeface="Verdana" panose="020B0604030504040204" pitchFamily="34" charset="0"/>
              </a:rPr>
              <a:t>, </a:t>
            </a:r>
            <a:r>
              <a:rPr lang="en-US" i="1" dirty="0">
                <a:solidFill>
                  <a:srgbClr val="F9928E"/>
                </a:solidFill>
                <a:latin typeface="Verdana" panose="020B0604030504040204" pitchFamily="34" charset="0"/>
                <a:ea typeface="Verdana" panose="020B0604030504040204" pitchFamily="34" charset="0"/>
              </a:rPr>
              <a:t>high latency</a:t>
            </a:r>
            <a:r>
              <a:rPr lang="en-US" dirty="0">
                <a:solidFill>
                  <a:schemeClr val="accent2">
                    <a:lumMod val="20000"/>
                    <a:lumOff val="80000"/>
                  </a:schemeClr>
                </a:solidFill>
                <a:latin typeface="Verdana" panose="020B0604030504040204" pitchFamily="34" charset="0"/>
                <a:ea typeface="Verdana" panose="020B0604030504040204" pitchFamily="34" charset="0"/>
              </a:rPr>
              <a:t>, </a:t>
            </a:r>
            <a:r>
              <a:rPr lang="en-US" i="1" dirty="0">
                <a:solidFill>
                  <a:srgbClr val="F9928E"/>
                </a:solidFill>
                <a:latin typeface="Verdana" panose="020B0604030504040204" pitchFamily="34" charset="0"/>
                <a:ea typeface="Verdana" panose="020B0604030504040204" pitchFamily="34" charset="0"/>
              </a:rPr>
              <a:t>storage issues </a:t>
            </a:r>
            <a:r>
              <a:rPr lang="en-US" dirty="0">
                <a:solidFill>
                  <a:schemeClr val="accent2">
                    <a:lumMod val="20000"/>
                    <a:lumOff val="80000"/>
                  </a:schemeClr>
                </a:solidFill>
                <a:latin typeface="Verdana" panose="020B0604030504040204" pitchFamily="34" charset="0"/>
                <a:ea typeface="Verdana" panose="020B0604030504040204" pitchFamily="34" charset="0"/>
              </a:rPr>
              <a:t>and </a:t>
            </a:r>
            <a:r>
              <a:rPr lang="en-US" i="1" dirty="0">
                <a:solidFill>
                  <a:srgbClr val="F9928E"/>
                </a:solidFill>
                <a:latin typeface="Verdana" panose="020B0604030504040204" pitchFamily="34" charset="0"/>
                <a:ea typeface="Verdana" panose="020B0604030504040204" pitchFamily="34" charset="0"/>
              </a:rPr>
              <a:t>poor read performance</a:t>
            </a:r>
            <a:r>
              <a:rPr lang="en-US" dirty="0">
                <a:solidFill>
                  <a:schemeClr val="accent2">
                    <a:lumMod val="20000"/>
                    <a:lumOff val="80000"/>
                  </a:schemeClr>
                </a:solidFill>
                <a:latin typeface="Verdana" panose="020B0604030504040204" pitchFamily="34" charset="0"/>
                <a:ea typeface="Verdana" panose="020B0604030504040204" pitchFamily="34" charset="0"/>
              </a:rPr>
              <a:t> are its big challenges. Moreover, </a:t>
            </a:r>
            <a:r>
              <a:rPr lang="en-US" dirty="0" err="1">
                <a:solidFill>
                  <a:schemeClr val="accent2">
                    <a:lumMod val="20000"/>
                    <a:lumOff val="80000"/>
                  </a:schemeClr>
                </a:solidFill>
                <a:latin typeface="Verdana" panose="020B0604030504040204" pitchFamily="34" charset="0"/>
                <a:ea typeface="Verdana" panose="020B0604030504040204" pitchFamily="34" charset="0"/>
              </a:rPr>
              <a:t>Blockchain</a:t>
            </a:r>
            <a:r>
              <a:rPr lang="en-US" dirty="0">
                <a:solidFill>
                  <a:schemeClr val="accent2">
                    <a:lumMod val="20000"/>
                    <a:lumOff val="80000"/>
                  </a:schemeClr>
                </a:solidFill>
                <a:latin typeface="Verdana" panose="020B0604030504040204" pitchFamily="34" charset="0"/>
                <a:ea typeface="Verdana" panose="020B0604030504040204" pitchFamily="34" charset="0"/>
              </a:rPr>
              <a:t> applications have much lower throughput compared to non-</a:t>
            </a:r>
            <a:r>
              <a:rPr lang="en-US" dirty="0" err="1">
                <a:solidFill>
                  <a:schemeClr val="accent2">
                    <a:lumMod val="20000"/>
                    <a:lumOff val="80000"/>
                  </a:schemeClr>
                </a:solidFill>
                <a:latin typeface="Verdana" panose="020B0604030504040204" pitchFamily="34" charset="0"/>
                <a:ea typeface="Verdana" panose="020B0604030504040204" pitchFamily="34" charset="0"/>
              </a:rPr>
              <a:t>blockchain</a:t>
            </a:r>
            <a:r>
              <a:rPr lang="en-US" dirty="0">
                <a:solidFill>
                  <a:schemeClr val="accent2">
                    <a:lumMod val="20000"/>
                    <a:lumOff val="80000"/>
                  </a:schemeClr>
                </a:solidFill>
                <a:latin typeface="Verdana" panose="020B0604030504040204" pitchFamily="34" charset="0"/>
                <a:ea typeface="Verdana" panose="020B0604030504040204" pitchFamily="34" charset="0"/>
              </a:rPr>
              <a:t> applications. </a:t>
            </a:r>
          </a:p>
          <a:p>
            <a:endParaRPr lang="en-US" dirty="0">
              <a:solidFill>
                <a:schemeClr val="accent2">
                  <a:lumMod val="20000"/>
                  <a:lumOff val="80000"/>
                </a:schemeClr>
              </a:solidFill>
              <a:latin typeface="Verdana" panose="020B0604030504040204" pitchFamily="34" charset="0"/>
              <a:ea typeface="Verdana" panose="020B0604030504040204" pitchFamily="34" charset="0"/>
            </a:endParaRPr>
          </a:p>
          <a:p>
            <a:r>
              <a:rPr lang="en-US" dirty="0">
                <a:solidFill>
                  <a:schemeClr val="accent2">
                    <a:lumMod val="20000"/>
                    <a:lumOff val="80000"/>
                  </a:schemeClr>
                </a:solidFill>
                <a:latin typeface="Verdana" panose="020B0604030504040204" pitchFamily="34" charset="0"/>
                <a:ea typeface="Verdana" panose="020B0604030504040204" pitchFamily="34" charset="0"/>
              </a:rPr>
              <a:t>For example, </a:t>
            </a:r>
          </a:p>
          <a:p>
            <a:r>
              <a:rPr lang="en-US" i="1" u="sng" dirty="0">
                <a:solidFill>
                  <a:srgbClr val="FAC5BA"/>
                </a:solidFill>
                <a:latin typeface="Verdana" panose="020B0604030504040204" pitchFamily="34" charset="0"/>
                <a:ea typeface="Verdana" panose="020B0604030504040204" pitchFamily="34" charset="0"/>
              </a:rPr>
              <a:t>Bitcoin</a:t>
            </a:r>
            <a:r>
              <a:rPr lang="en-US" i="1" dirty="0">
                <a:solidFill>
                  <a:srgbClr val="FAC5BA"/>
                </a:solidFill>
                <a:latin typeface="Verdana" panose="020B0604030504040204" pitchFamily="34" charset="0"/>
                <a:ea typeface="Verdana" panose="020B0604030504040204" pitchFamily="34" charset="0"/>
              </a:rPr>
              <a:t> support </a:t>
            </a:r>
            <a:r>
              <a:rPr lang="en-US" i="1" dirty="0">
                <a:solidFill>
                  <a:schemeClr val="bg1"/>
                </a:solidFill>
                <a:latin typeface="Verdana" panose="020B0604030504040204" pitchFamily="34" charset="0"/>
                <a:ea typeface="Verdana" panose="020B0604030504040204" pitchFamily="34" charset="0"/>
              </a:rPr>
              <a:t>3–4 transactions per second</a:t>
            </a:r>
            <a:r>
              <a:rPr lang="en-US" i="1" dirty="0">
                <a:solidFill>
                  <a:srgbClr val="FAC5BA"/>
                </a:solidFill>
                <a:latin typeface="Verdana" panose="020B0604030504040204" pitchFamily="34" charset="0"/>
                <a:ea typeface="Verdana" panose="020B0604030504040204" pitchFamily="34" charset="0"/>
              </a:rPr>
              <a:t> as compared to </a:t>
            </a:r>
            <a:r>
              <a:rPr lang="en-US" i="1" u="sng" dirty="0">
                <a:solidFill>
                  <a:srgbClr val="FAC5BA"/>
                </a:solidFill>
                <a:latin typeface="Verdana" panose="020B0604030504040204" pitchFamily="34" charset="0"/>
                <a:ea typeface="Verdana" panose="020B0604030504040204" pitchFamily="34" charset="0"/>
              </a:rPr>
              <a:t>UPI</a:t>
            </a:r>
            <a:r>
              <a:rPr lang="en-US" i="1" dirty="0">
                <a:solidFill>
                  <a:srgbClr val="FAC5BA"/>
                </a:solidFill>
                <a:latin typeface="Verdana" panose="020B0604030504040204" pitchFamily="34" charset="0"/>
                <a:ea typeface="Verdana" panose="020B0604030504040204" pitchFamily="34" charset="0"/>
              </a:rPr>
              <a:t> which supports </a:t>
            </a:r>
            <a:r>
              <a:rPr lang="en-US" i="1" dirty="0">
                <a:solidFill>
                  <a:schemeClr val="bg1"/>
                </a:solidFill>
                <a:latin typeface="Verdana" panose="020B0604030504040204" pitchFamily="34" charset="0"/>
                <a:ea typeface="Verdana" panose="020B0604030504040204" pitchFamily="34" charset="0"/>
              </a:rPr>
              <a:t>10,000 transactions per second</a:t>
            </a:r>
            <a:r>
              <a:rPr lang="en-US" i="1" dirty="0">
                <a:solidFill>
                  <a:srgbClr val="FAC5BA"/>
                </a:solidFill>
                <a:latin typeface="Verdana" panose="020B0604030504040204" pitchFamily="34" charset="0"/>
                <a:ea typeface="Verdana" panose="020B0604030504040204" pitchFamily="34" charset="0"/>
              </a:rPr>
              <a:t>.</a:t>
            </a:r>
          </a:p>
          <a:p>
            <a:endParaRPr lang="en-US" dirty="0">
              <a:solidFill>
                <a:schemeClr val="accent2">
                  <a:lumMod val="20000"/>
                  <a:lumOff val="80000"/>
                </a:schemeClr>
              </a:solidFill>
              <a:latin typeface="Verdana" panose="020B0604030504040204" pitchFamily="34" charset="0"/>
              <a:ea typeface="Verdana" panose="020B0604030504040204" pitchFamily="34" charset="0"/>
            </a:endParaRPr>
          </a:p>
          <a:p>
            <a:r>
              <a:rPr lang="en-US" dirty="0">
                <a:solidFill>
                  <a:schemeClr val="accent2">
                    <a:lumMod val="20000"/>
                    <a:lumOff val="80000"/>
                  </a:schemeClr>
                </a:solidFill>
                <a:latin typeface="Verdana" panose="020B0604030504040204" pitchFamily="34" charset="0"/>
                <a:ea typeface="Verdana" panose="020B0604030504040204" pitchFamily="34" charset="0"/>
              </a:rPr>
              <a:t>Moreover to overcome this challenge the linked hash concept can be implemented in traditional SQL and No-SQL databases with sufficient caching</a:t>
            </a:r>
          </a:p>
        </p:txBody>
      </p:sp>
    </p:spTree>
    <p:extLst>
      <p:ext uri="{BB962C8B-B14F-4D97-AF65-F5344CB8AC3E}">
        <p14:creationId xmlns:p14="http://schemas.microsoft.com/office/powerpoint/2010/main" val="10327397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8" y="428220"/>
            <a:ext cx="4166921"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AES-512 with 512 bits state</a:t>
            </a:r>
          </a:p>
        </p:txBody>
      </p:sp>
      <p:sp>
        <p:nvSpPr>
          <p:cNvPr id="3" name="Rectangle 2"/>
          <p:cNvSpPr/>
          <p:nvPr/>
        </p:nvSpPr>
        <p:spPr>
          <a:xfrm>
            <a:off x="639945" y="1335781"/>
            <a:ext cx="3237574" cy="461665"/>
          </a:xfrm>
          <a:prstGeom prst="rect">
            <a:avLst/>
          </a:prstGeom>
        </p:spPr>
        <p:txBody>
          <a:bodyPr wrap="square">
            <a:spAutoFit/>
          </a:bodyPr>
          <a:lstStyle/>
          <a:p>
            <a:r>
              <a:rPr lang="en-US" sz="2400" b="1" u="sng" dirty="0">
                <a:solidFill>
                  <a:srgbClr val="FAADA5"/>
                </a:solidFill>
                <a:latin typeface="Verdana" panose="020B0604030504040204" pitchFamily="34" charset="0"/>
                <a:ea typeface="Verdana" panose="020B0604030504040204" pitchFamily="34" charset="0"/>
              </a:rPr>
              <a:t>Key Scheduling</a:t>
            </a:r>
          </a:p>
        </p:txBody>
      </p:sp>
      <p:sp>
        <p:nvSpPr>
          <p:cNvPr id="4" name="Rectangle 3"/>
          <p:cNvSpPr/>
          <p:nvPr/>
        </p:nvSpPr>
        <p:spPr>
          <a:xfrm>
            <a:off x="6815115" y="1335781"/>
            <a:ext cx="4585948" cy="461665"/>
          </a:xfrm>
          <a:prstGeom prst="rect">
            <a:avLst/>
          </a:prstGeom>
        </p:spPr>
        <p:txBody>
          <a:bodyPr wrap="square">
            <a:spAutoFit/>
          </a:bodyPr>
          <a:lstStyle/>
          <a:p>
            <a:r>
              <a:rPr lang="en-US" sz="2400" b="1" u="sng" dirty="0">
                <a:solidFill>
                  <a:srgbClr val="FAADA5"/>
                </a:solidFill>
                <a:latin typeface="Verdana" panose="020B0604030504040204" pitchFamily="34" charset="0"/>
                <a:ea typeface="Verdana" panose="020B0604030504040204" pitchFamily="34" charset="0"/>
              </a:rPr>
              <a:t>Encryption &amp; Decryption</a:t>
            </a:r>
          </a:p>
        </p:txBody>
      </p:sp>
      <p:sp>
        <p:nvSpPr>
          <p:cNvPr id="6" name="Rectangle 5"/>
          <p:cNvSpPr/>
          <p:nvPr/>
        </p:nvSpPr>
        <p:spPr>
          <a:xfrm>
            <a:off x="635988" y="1870574"/>
            <a:ext cx="5456054" cy="1200329"/>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Process of key expansion where a short key is expanded into a number of separate round keys that are used at different rounds in the encryption-decryption process.</a:t>
            </a:r>
          </a:p>
        </p:txBody>
      </p:sp>
      <p:sp>
        <p:nvSpPr>
          <p:cNvPr id="8" name="Rectangle 7"/>
          <p:cNvSpPr/>
          <p:nvPr/>
        </p:nvSpPr>
        <p:spPr>
          <a:xfrm>
            <a:off x="6815115" y="1870574"/>
            <a:ext cx="4430816" cy="2862322"/>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It uses the round keys generated in the Key Scheduling to obtain a cipher text at each round and vice-versa. </a:t>
            </a:r>
          </a:p>
          <a:p>
            <a:endParaRPr lang="en-US" dirty="0">
              <a:solidFill>
                <a:schemeClr val="accent2">
                  <a:lumMod val="20000"/>
                  <a:lumOff val="80000"/>
                </a:schemeClr>
              </a:solidFill>
              <a:latin typeface="Verdana" panose="020B0604030504040204" pitchFamily="34" charset="0"/>
              <a:ea typeface="Verdana" panose="020B0604030504040204" pitchFamily="34" charset="0"/>
            </a:endParaRPr>
          </a:p>
          <a:p>
            <a:r>
              <a:rPr lang="en-US" dirty="0">
                <a:solidFill>
                  <a:schemeClr val="accent2">
                    <a:lumMod val="20000"/>
                    <a:lumOff val="80000"/>
                  </a:schemeClr>
                </a:solidFill>
                <a:latin typeface="Verdana" panose="020B0604030504040204" pitchFamily="34" charset="0"/>
                <a:ea typeface="Verdana" panose="020B0604030504040204" pitchFamily="34" charset="0"/>
              </a:rPr>
              <a:t>The rounds consist of an initial round, an intermediate round, and the final round and it varies depending on the variants of AES consisting of 128 bit state.</a:t>
            </a:r>
          </a:p>
        </p:txBody>
      </p:sp>
      <p:grpSp>
        <p:nvGrpSpPr>
          <p:cNvPr id="15" name="Group 14"/>
          <p:cNvGrpSpPr/>
          <p:nvPr/>
        </p:nvGrpSpPr>
        <p:grpSpPr>
          <a:xfrm>
            <a:off x="6815115" y="5097832"/>
            <a:ext cx="4965865" cy="1297326"/>
            <a:chOff x="7036128" y="5273321"/>
            <a:chExt cx="4965865" cy="1297326"/>
          </a:xfrm>
          <a:solidFill>
            <a:srgbClr val="FAC5BA"/>
          </a:solidFill>
        </p:grpSpPr>
        <p:sp>
          <p:nvSpPr>
            <p:cNvPr id="9" name="Rounded Rectangle 8"/>
            <p:cNvSpPr/>
            <p:nvPr/>
          </p:nvSpPr>
          <p:spPr>
            <a:xfrm>
              <a:off x="7036128" y="5273322"/>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Byte Substitution</a:t>
              </a:r>
            </a:p>
          </p:txBody>
        </p:sp>
        <p:sp>
          <p:nvSpPr>
            <p:cNvPr id="10" name="Rounded Rectangle 9"/>
            <p:cNvSpPr/>
            <p:nvPr/>
          </p:nvSpPr>
          <p:spPr>
            <a:xfrm>
              <a:off x="9571510" y="5273321"/>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Shift Column</a:t>
              </a:r>
            </a:p>
          </p:txBody>
        </p:sp>
        <p:sp>
          <p:nvSpPr>
            <p:cNvPr id="11" name="Rounded Rectangle 10"/>
            <p:cNvSpPr/>
            <p:nvPr/>
          </p:nvSpPr>
          <p:spPr>
            <a:xfrm>
              <a:off x="7036128" y="5987486"/>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Add Round Keys</a:t>
              </a:r>
            </a:p>
          </p:txBody>
        </p:sp>
        <p:sp>
          <p:nvSpPr>
            <p:cNvPr id="12" name="Rounded Rectangle 11"/>
            <p:cNvSpPr/>
            <p:nvPr/>
          </p:nvSpPr>
          <p:spPr>
            <a:xfrm>
              <a:off x="9571510" y="5987485"/>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Mix Column</a:t>
              </a:r>
            </a:p>
          </p:txBody>
        </p:sp>
      </p:grpSp>
      <p:graphicFrame>
        <p:nvGraphicFramePr>
          <p:cNvPr id="13" name="Table 12"/>
          <p:cNvGraphicFramePr>
            <a:graphicFrameLocks noGrp="1"/>
          </p:cNvGraphicFramePr>
          <p:nvPr>
            <p:extLst>
              <p:ext uri="{D42A27DB-BD31-4B8C-83A1-F6EECF244321}">
                <p14:modId xmlns:p14="http://schemas.microsoft.com/office/powerpoint/2010/main" val="118185783"/>
              </p:ext>
            </p:extLst>
          </p:nvPr>
        </p:nvGraphicFramePr>
        <p:xfrm>
          <a:off x="733629" y="3259781"/>
          <a:ext cx="5160489" cy="1483360"/>
        </p:xfrm>
        <a:graphic>
          <a:graphicData uri="http://schemas.openxmlformats.org/drawingml/2006/table">
            <a:tbl>
              <a:tblPr firstRow="1" bandRow="1">
                <a:tableStyleId>{00A15C55-8517-42AA-B614-E9B94910E393}</a:tableStyleId>
              </a:tblPr>
              <a:tblGrid>
                <a:gridCol w="851791">
                  <a:extLst>
                    <a:ext uri="{9D8B030D-6E8A-4147-A177-3AD203B41FA5}">
                      <a16:colId xmlns:a16="http://schemas.microsoft.com/office/drawing/2014/main" val="2201322982"/>
                    </a:ext>
                  </a:extLst>
                </a:gridCol>
                <a:gridCol w="1793454">
                  <a:extLst>
                    <a:ext uri="{9D8B030D-6E8A-4147-A177-3AD203B41FA5}">
                      <a16:colId xmlns:a16="http://schemas.microsoft.com/office/drawing/2014/main" val="421520834"/>
                    </a:ext>
                  </a:extLst>
                </a:gridCol>
                <a:gridCol w="1353045">
                  <a:extLst>
                    <a:ext uri="{9D8B030D-6E8A-4147-A177-3AD203B41FA5}">
                      <a16:colId xmlns:a16="http://schemas.microsoft.com/office/drawing/2014/main" val="2850233889"/>
                    </a:ext>
                  </a:extLst>
                </a:gridCol>
                <a:gridCol w="1162199">
                  <a:extLst>
                    <a:ext uri="{9D8B030D-6E8A-4147-A177-3AD203B41FA5}">
                      <a16:colId xmlns:a16="http://schemas.microsoft.com/office/drawing/2014/main" val="1100691059"/>
                    </a:ext>
                  </a:extLst>
                </a:gridCol>
              </a:tblGrid>
              <a:tr h="370840">
                <a:tc>
                  <a:txBody>
                    <a:bodyPr/>
                    <a:lstStyle/>
                    <a:p>
                      <a:pPr algn="ctr"/>
                      <a:r>
                        <a:rPr lang="en-US" dirty="0"/>
                        <a:t>AES</a:t>
                      </a:r>
                    </a:p>
                  </a:txBody>
                  <a:tcPr>
                    <a:solidFill>
                      <a:srgbClr val="F87272"/>
                    </a:solidFill>
                  </a:tcPr>
                </a:tc>
                <a:tc>
                  <a:txBody>
                    <a:bodyPr/>
                    <a:lstStyle/>
                    <a:p>
                      <a:pPr algn="ctr"/>
                      <a:r>
                        <a:rPr lang="en-US" dirty="0"/>
                        <a:t>Key Size</a:t>
                      </a:r>
                    </a:p>
                  </a:txBody>
                  <a:tcPr>
                    <a:solidFill>
                      <a:srgbClr val="F87272"/>
                    </a:solidFill>
                  </a:tcPr>
                </a:tc>
                <a:tc>
                  <a:txBody>
                    <a:bodyPr/>
                    <a:lstStyle/>
                    <a:p>
                      <a:pPr algn="ctr"/>
                      <a:r>
                        <a:rPr lang="en-US" sz="1800" kern="1200" dirty="0">
                          <a:effectLst/>
                        </a:rPr>
                        <a:t>Round Keys</a:t>
                      </a:r>
                      <a:endParaRPr lang="en-US" dirty="0"/>
                    </a:p>
                  </a:txBody>
                  <a:tcPr>
                    <a:solidFill>
                      <a:srgbClr val="F87272"/>
                    </a:solidFill>
                  </a:tcPr>
                </a:tc>
                <a:tc>
                  <a:txBody>
                    <a:bodyPr/>
                    <a:lstStyle/>
                    <a:p>
                      <a:pPr algn="ctr"/>
                      <a:r>
                        <a:rPr lang="en-US" dirty="0"/>
                        <a:t>Total</a:t>
                      </a:r>
                      <a:r>
                        <a:rPr lang="en-US" baseline="0" dirty="0"/>
                        <a:t> Keys</a:t>
                      </a:r>
                      <a:endParaRPr lang="en-US" dirty="0"/>
                    </a:p>
                  </a:txBody>
                  <a:tcPr>
                    <a:solidFill>
                      <a:srgbClr val="F87272"/>
                    </a:solidFill>
                  </a:tcPr>
                </a:tc>
                <a:extLst>
                  <a:ext uri="{0D108BD9-81ED-4DB2-BD59-A6C34878D82A}">
                    <a16:rowId xmlns:a16="http://schemas.microsoft.com/office/drawing/2014/main" val="3359988261"/>
                  </a:ext>
                </a:extLst>
              </a:tr>
              <a:tr h="370840">
                <a:tc>
                  <a:txBody>
                    <a:bodyPr/>
                    <a:lstStyle/>
                    <a:p>
                      <a:pPr algn="ctr"/>
                      <a:r>
                        <a:rPr lang="en-US" b="1" dirty="0"/>
                        <a:t>128</a:t>
                      </a:r>
                    </a:p>
                  </a:txBody>
                  <a:tcPr>
                    <a:solidFill>
                      <a:srgbClr val="FAC5BA"/>
                    </a:solidFill>
                  </a:tcPr>
                </a:tc>
                <a:tc>
                  <a:txBody>
                    <a:bodyPr/>
                    <a:lstStyle/>
                    <a:p>
                      <a:pPr algn="ctr"/>
                      <a:r>
                        <a:rPr lang="en-US" sz="1800" b="1" i="0" kern="1200" dirty="0">
                          <a:solidFill>
                            <a:schemeClr val="dk1"/>
                          </a:solidFill>
                          <a:effectLst/>
                          <a:latin typeface="+mn-lt"/>
                          <a:ea typeface="+mn-ea"/>
                          <a:cs typeface="+mn-cs"/>
                        </a:rPr>
                        <a:t>128b / 16B</a:t>
                      </a:r>
                      <a:endParaRPr lang="en-US" b="1" dirty="0"/>
                    </a:p>
                  </a:txBody>
                  <a:tcPr>
                    <a:solidFill>
                      <a:srgbClr val="FAC5BA"/>
                    </a:solidFill>
                  </a:tcPr>
                </a:tc>
                <a:tc>
                  <a:txBody>
                    <a:bodyPr/>
                    <a:lstStyle/>
                    <a:p>
                      <a:pPr algn="ctr"/>
                      <a:r>
                        <a:rPr lang="en-US" b="1" dirty="0"/>
                        <a:t>10</a:t>
                      </a:r>
                    </a:p>
                  </a:txBody>
                  <a:tcPr>
                    <a:solidFill>
                      <a:srgbClr val="FAC5BA"/>
                    </a:solidFill>
                  </a:tcPr>
                </a:tc>
                <a:tc>
                  <a:txBody>
                    <a:bodyPr/>
                    <a:lstStyle/>
                    <a:p>
                      <a:pPr algn="ctr"/>
                      <a:r>
                        <a:rPr lang="en-US" b="1" dirty="0"/>
                        <a:t>11</a:t>
                      </a:r>
                    </a:p>
                  </a:txBody>
                  <a:tcPr>
                    <a:solidFill>
                      <a:srgbClr val="FAC5BA"/>
                    </a:solidFill>
                  </a:tcPr>
                </a:tc>
                <a:extLst>
                  <a:ext uri="{0D108BD9-81ED-4DB2-BD59-A6C34878D82A}">
                    <a16:rowId xmlns:a16="http://schemas.microsoft.com/office/drawing/2014/main" val="1636821663"/>
                  </a:ext>
                </a:extLst>
              </a:tr>
              <a:tr h="370840">
                <a:tc>
                  <a:txBody>
                    <a:bodyPr/>
                    <a:lstStyle/>
                    <a:p>
                      <a:pPr algn="ctr"/>
                      <a:r>
                        <a:rPr lang="en-US" b="1" dirty="0"/>
                        <a:t>192</a:t>
                      </a:r>
                    </a:p>
                  </a:txBody>
                  <a:tcPr>
                    <a:solidFill>
                      <a:srgbClr val="FAC5BA"/>
                    </a:solidFill>
                  </a:tcPr>
                </a:tc>
                <a:tc>
                  <a:txBody>
                    <a:bodyPr/>
                    <a:lstStyle/>
                    <a:p>
                      <a:pPr algn="ctr"/>
                      <a:r>
                        <a:rPr lang="en-US" sz="1800" b="1" i="0" kern="1200" dirty="0">
                          <a:solidFill>
                            <a:schemeClr val="dk1"/>
                          </a:solidFill>
                          <a:effectLst/>
                          <a:latin typeface="+mn-lt"/>
                          <a:ea typeface="+mn-ea"/>
                          <a:cs typeface="+mn-cs"/>
                        </a:rPr>
                        <a:t>192b / 24B</a:t>
                      </a:r>
                      <a:endParaRPr lang="en-US" b="1" dirty="0"/>
                    </a:p>
                  </a:txBody>
                  <a:tcPr>
                    <a:solidFill>
                      <a:srgbClr val="FAC5BA"/>
                    </a:solidFill>
                  </a:tcPr>
                </a:tc>
                <a:tc>
                  <a:txBody>
                    <a:bodyPr/>
                    <a:lstStyle/>
                    <a:p>
                      <a:pPr algn="ctr"/>
                      <a:r>
                        <a:rPr lang="en-US" b="1" dirty="0"/>
                        <a:t>12</a:t>
                      </a:r>
                    </a:p>
                  </a:txBody>
                  <a:tcPr>
                    <a:solidFill>
                      <a:srgbClr val="FAC5BA"/>
                    </a:solidFill>
                  </a:tcPr>
                </a:tc>
                <a:tc>
                  <a:txBody>
                    <a:bodyPr/>
                    <a:lstStyle/>
                    <a:p>
                      <a:pPr algn="ctr"/>
                      <a:r>
                        <a:rPr lang="en-US" b="1" dirty="0"/>
                        <a:t>13</a:t>
                      </a:r>
                    </a:p>
                  </a:txBody>
                  <a:tcPr>
                    <a:solidFill>
                      <a:srgbClr val="FAC5BA"/>
                    </a:solidFill>
                  </a:tcPr>
                </a:tc>
                <a:extLst>
                  <a:ext uri="{0D108BD9-81ED-4DB2-BD59-A6C34878D82A}">
                    <a16:rowId xmlns:a16="http://schemas.microsoft.com/office/drawing/2014/main" val="2206495082"/>
                  </a:ext>
                </a:extLst>
              </a:tr>
              <a:tr h="370840">
                <a:tc>
                  <a:txBody>
                    <a:bodyPr/>
                    <a:lstStyle/>
                    <a:p>
                      <a:pPr algn="ctr"/>
                      <a:r>
                        <a:rPr lang="en-US" b="1" dirty="0"/>
                        <a:t>256</a:t>
                      </a:r>
                    </a:p>
                  </a:txBody>
                  <a:tcPr>
                    <a:solidFill>
                      <a:srgbClr val="FAC5BA"/>
                    </a:solidFill>
                  </a:tcPr>
                </a:tc>
                <a:tc>
                  <a:txBody>
                    <a:bodyPr/>
                    <a:lstStyle/>
                    <a:p>
                      <a:pPr algn="ctr"/>
                      <a:r>
                        <a:rPr lang="en-US" sz="1800" b="1" i="0" kern="1200" dirty="0">
                          <a:solidFill>
                            <a:schemeClr val="dk1"/>
                          </a:solidFill>
                          <a:effectLst/>
                          <a:latin typeface="+mn-lt"/>
                          <a:ea typeface="+mn-ea"/>
                          <a:cs typeface="+mn-cs"/>
                        </a:rPr>
                        <a:t>256b / 32B</a:t>
                      </a:r>
                      <a:endParaRPr lang="en-US" b="1" dirty="0"/>
                    </a:p>
                  </a:txBody>
                  <a:tcPr>
                    <a:solidFill>
                      <a:srgbClr val="FAC5BA"/>
                    </a:solidFill>
                  </a:tcPr>
                </a:tc>
                <a:tc>
                  <a:txBody>
                    <a:bodyPr/>
                    <a:lstStyle/>
                    <a:p>
                      <a:pPr algn="ctr"/>
                      <a:r>
                        <a:rPr lang="en-US" b="1" dirty="0"/>
                        <a:t>14</a:t>
                      </a:r>
                    </a:p>
                  </a:txBody>
                  <a:tcPr>
                    <a:solidFill>
                      <a:srgbClr val="FAC5BA"/>
                    </a:solidFill>
                  </a:tcPr>
                </a:tc>
                <a:tc>
                  <a:txBody>
                    <a:bodyPr/>
                    <a:lstStyle/>
                    <a:p>
                      <a:pPr algn="ctr"/>
                      <a:r>
                        <a:rPr lang="en-US" b="1" dirty="0"/>
                        <a:t>15</a:t>
                      </a:r>
                    </a:p>
                  </a:txBody>
                  <a:tcPr>
                    <a:solidFill>
                      <a:srgbClr val="FAC5BA"/>
                    </a:solidFill>
                  </a:tcPr>
                </a:tc>
                <a:extLst>
                  <a:ext uri="{0D108BD9-81ED-4DB2-BD59-A6C34878D82A}">
                    <a16:rowId xmlns:a16="http://schemas.microsoft.com/office/drawing/2014/main" val="3378424437"/>
                  </a:ext>
                </a:extLst>
              </a:tr>
            </a:tbl>
          </a:graphicData>
        </a:graphic>
      </p:graphicFrame>
      <p:grpSp>
        <p:nvGrpSpPr>
          <p:cNvPr id="16" name="Group 15"/>
          <p:cNvGrpSpPr/>
          <p:nvPr/>
        </p:nvGrpSpPr>
        <p:grpSpPr>
          <a:xfrm>
            <a:off x="778492" y="5097831"/>
            <a:ext cx="4965865" cy="1297326"/>
            <a:chOff x="7036128" y="5273321"/>
            <a:chExt cx="4965865" cy="1297326"/>
          </a:xfrm>
          <a:solidFill>
            <a:srgbClr val="FAC5BA"/>
          </a:solidFill>
        </p:grpSpPr>
        <p:sp>
          <p:nvSpPr>
            <p:cNvPr id="17" name="Rounded Rectangle 16"/>
            <p:cNvSpPr/>
            <p:nvPr/>
          </p:nvSpPr>
          <p:spPr>
            <a:xfrm>
              <a:off x="7036128" y="5273322"/>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Rot Word</a:t>
              </a:r>
            </a:p>
          </p:txBody>
        </p:sp>
        <p:sp>
          <p:nvSpPr>
            <p:cNvPr id="18" name="Rounded Rectangle 17"/>
            <p:cNvSpPr/>
            <p:nvPr/>
          </p:nvSpPr>
          <p:spPr>
            <a:xfrm>
              <a:off x="9571510" y="5273321"/>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Sub Word</a:t>
              </a:r>
            </a:p>
          </p:txBody>
        </p:sp>
        <p:sp>
          <p:nvSpPr>
            <p:cNvPr id="19" name="Rounded Rectangle 18"/>
            <p:cNvSpPr/>
            <p:nvPr/>
          </p:nvSpPr>
          <p:spPr>
            <a:xfrm>
              <a:off x="8356267" y="5987486"/>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42933"/>
                  </a:solidFill>
                </a:rPr>
                <a:t>Round Constant</a:t>
              </a:r>
            </a:p>
          </p:txBody>
        </p:sp>
      </p:grpSp>
    </p:spTree>
    <p:extLst>
      <p:ext uri="{BB962C8B-B14F-4D97-AF65-F5344CB8AC3E}">
        <p14:creationId xmlns:p14="http://schemas.microsoft.com/office/powerpoint/2010/main" val="29663327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9" y="428220"/>
            <a:ext cx="3113976"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42933"/>
                </a:solidFill>
                <a:latin typeface="Verdana" panose="020B0604030504040204" pitchFamily="34" charset="0"/>
                <a:ea typeface="Verdana" panose="020B0604030504040204" pitchFamily="34" charset="0"/>
              </a:rPr>
              <a:t>Key Scheduling</a:t>
            </a:r>
          </a:p>
        </p:txBody>
      </p:sp>
      <p:sp>
        <p:nvSpPr>
          <p:cNvPr id="22" name="Rounded Rectangle 21"/>
          <p:cNvSpPr/>
          <p:nvPr/>
        </p:nvSpPr>
        <p:spPr>
          <a:xfrm>
            <a:off x="1030428" y="1278864"/>
            <a:ext cx="1890818" cy="583161"/>
          </a:xfrm>
          <a:prstGeom prst="roundRect">
            <a:avLst>
              <a:gd name="adj" fmla="val 50000"/>
            </a:avLst>
          </a:prstGeom>
          <a:solidFill>
            <a:srgbClr val="FAC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Rot Word</a:t>
            </a:r>
          </a:p>
        </p:txBody>
      </p:sp>
      <p:sp>
        <p:nvSpPr>
          <p:cNvPr id="23" name="Rounded Rectangle 22"/>
          <p:cNvSpPr/>
          <p:nvPr/>
        </p:nvSpPr>
        <p:spPr>
          <a:xfrm>
            <a:off x="1030428" y="1918419"/>
            <a:ext cx="1890818" cy="583161"/>
          </a:xfrm>
          <a:prstGeom prst="roundRect">
            <a:avLst>
              <a:gd name="adj" fmla="val 50000"/>
            </a:avLst>
          </a:prstGeom>
          <a:solidFill>
            <a:srgbClr val="FAC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Sub Word</a:t>
            </a:r>
          </a:p>
        </p:txBody>
      </p:sp>
      <p:sp>
        <p:nvSpPr>
          <p:cNvPr id="24" name="Rounded Rectangle 23"/>
          <p:cNvSpPr/>
          <p:nvPr/>
        </p:nvSpPr>
        <p:spPr>
          <a:xfrm>
            <a:off x="1030428" y="2557909"/>
            <a:ext cx="2430483" cy="583161"/>
          </a:xfrm>
          <a:prstGeom prst="roundRect">
            <a:avLst>
              <a:gd name="adj" fmla="val 50000"/>
            </a:avLst>
          </a:prstGeom>
          <a:solidFill>
            <a:srgbClr val="FAC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Round Constant</a:t>
            </a:r>
          </a:p>
        </p:txBody>
      </p:sp>
      <p:sp>
        <p:nvSpPr>
          <p:cNvPr id="25" name="Rectangle 24"/>
          <p:cNvSpPr/>
          <p:nvPr/>
        </p:nvSpPr>
        <p:spPr>
          <a:xfrm>
            <a:off x="3038765" y="1374705"/>
            <a:ext cx="3252522" cy="369332"/>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One byte left-circular shift</a:t>
            </a:r>
          </a:p>
        </p:txBody>
      </p:sp>
      <p:sp>
        <p:nvSpPr>
          <p:cNvPr id="26" name="Rectangle 25"/>
          <p:cNvSpPr/>
          <p:nvPr/>
        </p:nvSpPr>
        <p:spPr>
          <a:xfrm>
            <a:off x="3038765" y="2048865"/>
            <a:ext cx="7552049" cy="369332"/>
          </a:xfrm>
          <a:prstGeom prst="rect">
            <a:avLst/>
          </a:prstGeom>
        </p:spPr>
        <p:txBody>
          <a:bodyPr wrap="square">
            <a:spAutoFit/>
          </a:bodyPr>
          <a:lstStyle/>
          <a:p>
            <a:r>
              <a:rPr lang="en-US" dirty="0">
                <a:solidFill>
                  <a:schemeClr val="accent2">
                    <a:lumMod val="20000"/>
                    <a:lumOff val="80000"/>
                  </a:schemeClr>
                </a:solidFill>
                <a:latin typeface="Verdana" panose="020B0604030504040204" pitchFamily="34" charset="0"/>
                <a:ea typeface="Verdana" panose="020B0604030504040204" pitchFamily="34" charset="0"/>
              </a:rPr>
              <a:t>The substitution of the four bytes of the word using AES S-Box.</a:t>
            </a:r>
          </a:p>
        </p:txBody>
      </p:sp>
      <p:grpSp>
        <p:nvGrpSpPr>
          <p:cNvPr id="8" name="Group 7">
            <a:extLst>
              <a:ext uri="{FF2B5EF4-FFF2-40B4-BE49-F238E27FC236}">
                <a16:creationId xmlns:a16="http://schemas.microsoft.com/office/drawing/2014/main" id="{A2A579BE-7304-B612-1F21-E557AF5EA282}"/>
              </a:ext>
            </a:extLst>
          </p:cNvPr>
          <p:cNvGrpSpPr/>
          <p:nvPr/>
        </p:nvGrpSpPr>
        <p:grpSpPr>
          <a:xfrm>
            <a:off x="562683" y="4692977"/>
            <a:ext cx="5960681" cy="979315"/>
            <a:chOff x="1030427" y="4551793"/>
            <a:chExt cx="5960681" cy="979315"/>
          </a:xfrm>
        </p:grpSpPr>
        <p:sp>
          <p:nvSpPr>
            <p:cNvPr id="5" name="Rectangle: Rounded Corners 4">
              <a:extLst>
                <a:ext uri="{FF2B5EF4-FFF2-40B4-BE49-F238E27FC236}">
                  <a16:creationId xmlns:a16="http://schemas.microsoft.com/office/drawing/2014/main" id="{6204E28A-0A73-0929-8FD7-8299B3308BEE}"/>
                </a:ext>
              </a:extLst>
            </p:cNvPr>
            <p:cNvSpPr/>
            <p:nvPr/>
          </p:nvSpPr>
          <p:spPr>
            <a:xfrm>
              <a:off x="1030427" y="4551793"/>
              <a:ext cx="5960681" cy="979315"/>
            </a:xfrm>
            <a:prstGeom prst="roundRect">
              <a:avLst>
                <a:gd name="adj" fmla="val 146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b="72302"/>
            <a:stretch/>
          </p:blipFill>
          <p:spPr>
            <a:xfrm>
              <a:off x="1106309" y="4584293"/>
              <a:ext cx="5708480" cy="899188"/>
            </a:xfrm>
            <a:prstGeom prst="rect">
              <a:avLst/>
            </a:prstGeom>
          </p:spPr>
        </p:pic>
      </p:gr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t="44944" r="46695"/>
          <a:stretch/>
        </p:blipFill>
        <p:spPr>
          <a:xfrm>
            <a:off x="7717336" y="4581872"/>
            <a:ext cx="3375892" cy="19828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07F9F1FB-DB85-7C21-7FA1-C2EE1E94B36A}"/>
              </a:ext>
            </a:extLst>
          </p:cNvPr>
          <p:cNvSpPr txBox="1"/>
          <p:nvPr/>
        </p:nvSpPr>
        <p:spPr>
          <a:xfrm>
            <a:off x="462116" y="5856795"/>
            <a:ext cx="563388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3">
                  <a:extLst>
                    <a:ext uri="{A12FA001-AC4F-418D-AE19-62706E023703}">
                      <ahyp:hlinkClr xmlns:ahyp="http://schemas.microsoft.com/office/drawing/2018/hyperlinkcolor" val="tx"/>
                    </a:ext>
                  </a:extLst>
                </a:hlinkClick>
              </a:rPr>
              <a:t>https://en.wikipedia.org/wiki/AES_key_schedule</a:t>
            </a:r>
            <a:endParaRPr lang="en-IN" sz="1400" dirty="0">
              <a:solidFill>
                <a:srgbClr val="F9928E"/>
              </a:solidFill>
            </a:endParaRPr>
          </a:p>
        </p:txBody>
      </p:sp>
      <p:grpSp>
        <p:nvGrpSpPr>
          <p:cNvPr id="9" name="Group 8">
            <a:extLst>
              <a:ext uri="{FF2B5EF4-FFF2-40B4-BE49-F238E27FC236}">
                <a16:creationId xmlns:a16="http://schemas.microsoft.com/office/drawing/2014/main" id="{7BC6334A-3F45-94D3-65AE-79556BAA3689}"/>
              </a:ext>
            </a:extLst>
          </p:cNvPr>
          <p:cNvGrpSpPr/>
          <p:nvPr/>
        </p:nvGrpSpPr>
        <p:grpSpPr>
          <a:xfrm>
            <a:off x="3614584" y="2501580"/>
            <a:ext cx="7605603" cy="1938224"/>
            <a:chOff x="3589824" y="2501580"/>
            <a:chExt cx="7683918" cy="1958182"/>
          </a:xfrm>
        </p:grpSpPr>
        <p:sp>
          <p:nvSpPr>
            <p:cNvPr id="6" name="Rectangle: Rounded Corners 5">
              <a:extLst>
                <a:ext uri="{FF2B5EF4-FFF2-40B4-BE49-F238E27FC236}">
                  <a16:creationId xmlns:a16="http://schemas.microsoft.com/office/drawing/2014/main" id="{2666C52C-81A8-CF82-6944-134E35C00265}"/>
                </a:ext>
              </a:extLst>
            </p:cNvPr>
            <p:cNvSpPr/>
            <p:nvPr/>
          </p:nvSpPr>
          <p:spPr>
            <a:xfrm>
              <a:off x="3589824" y="2501580"/>
              <a:ext cx="7683918" cy="1958182"/>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957DC9F-44C4-FA99-5B22-D03C1C671F24}"/>
                </a:ext>
              </a:extLst>
            </p:cNvPr>
            <p:cNvSpPr/>
            <p:nvPr/>
          </p:nvSpPr>
          <p:spPr>
            <a:xfrm>
              <a:off x="3749965" y="2626855"/>
              <a:ext cx="7411607" cy="1736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49965" y="2626855"/>
              <a:ext cx="4276084" cy="753639"/>
            </a:xfrm>
            <a:prstGeom prst="rect">
              <a:avLst/>
            </a:prstGeom>
          </p:spPr>
        </p:pic>
        <p:pic>
          <p:nvPicPr>
            <p:cNvPr id="3" name="Picture 2" descr="img">
              <a:extLst>
                <a:ext uri="{FF2B5EF4-FFF2-40B4-BE49-F238E27FC236}">
                  <a16:creationId xmlns:a16="http://schemas.microsoft.com/office/drawing/2014/main" id="{F2EC13D2-4695-7648-4190-B2F2934E9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965" y="3384076"/>
              <a:ext cx="7395511" cy="979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476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3ABCA3-1A98-E9B4-C8DA-6D81678C0A78}"/>
              </a:ext>
            </a:extLst>
          </p:cNvPr>
          <p:cNvSpPr/>
          <p:nvPr/>
        </p:nvSpPr>
        <p:spPr>
          <a:xfrm>
            <a:off x="1678329" y="474562"/>
            <a:ext cx="8958805" cy="5058137"/>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descr="1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918" y="976093"/>
            <a:ext cx="7500164" cy="41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BA4178-CCD5-E2FD-1B68-70047C3D3D1E}"/>
              </a:ext>
            </a:extLst>
          </p:cNvPr>
          <p:cNvSpPr txBox="1"/>
          <p:nvPr/>
        </p:nvSpPr>
        <p:spPr>
          <a:xfrm>
            <a:off x="462116" y="5856795"/>
            <a:ext cx="563388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3">
                  <a:extLst>
                    <a:ext uri="{A12FA001-AC4F-418D-AE19-62706E023703}">
                      <ahyp:hlinkClr xmlns:ahyp="http://schemas.microsoft.com/office/drawing/2018/hyperlinkcolor" val="tx"/>
                    </a:ext>
                  </a:extLst>
                </a:hlinkClick>
              </a:rPr>
              <a:t>https://github.com/sandeep-shaw10/cshb-model</a:t>
            </a:r>
            <a:endParaRPr lang="en-IN" sz="1400" dirty="0">
              <a:solidFill>
                <a:srgbClr val="F9928E"/>
              </a:solidFill>
            </a:endParaRPr>
          </a:p>
        </p:txBody>
      </p:sp>
    </p:spTree>
    <p:extLst>
      <p:ext uri="{BB962C8B-B14F-4D97-AF65-F5344CB8AC3E}">
        <p14:creationId xmlns:p14="http://schemas.microsoft.com/office/powerpoint/2010/main" val="10611620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16A926F-D2F9-3C11-433B-1A66B4C57275}"/>
              </a:ext>
            </a:extLst>
          </p:cNvPr>
          <p:cNvSpPr/>
          <p:nvPr/>
        </p:nvSpPr>
        <p:spPr>
          <a:xfrm>
            <a:off x="1493134" y="208344"/>
            <a:ext cx="8958805" cy="6481823"/>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1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240" y="313451"/>
            <a:ext cx="7843520" cy="63840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33BA1D-DC9C-706C-D693-D3C3BA0B7F27}"/>
              </a:ext>
            </a:extLst>
          </p:cNvPr>
          <p:cNvSpPr txBox="1"/>
          <p:nvPr/>
        </p:nvSpPr>
        <p:spPr>
          <a:xfrm>
            <a:off x="7865806" y="5928729"/>
            <a:ext cx="3864078"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3">
                  <a:extLst>
                    <a:ext uri="{A12FA001-AC4F-418D-AE19-62706E023703}">
                      <ahyp:hlinkClr xmlns:ahyp="http://schemas.microsoft.com/office/drawing/2018/hyperlinkcolor" val="tx"/>
                    </a:ext>
                  </a:extLst>
                </a:hlinkClick>
              </a:rPr>
              <a:t>https://github.com/sandeep-shaw10/cshb-model</a:t>
            </a:r>
            <a:endParaRPr lang="en-IN" sz="1400" dirty="0">
              <a:solidFill>
                <a:srgbClr val="F9928E"/>
              </a:solidFill>
            </a:endParaRPr>
          </a:p>
        </p:txBody>
      </p:sp>
    </p:spTree>
    <p:extLst>
      <p:ext uri="{BB962C8B-B14F-4D97-AF65-F5344CB8AC3E}">
        <p14:creationId xmlns:p14="http://schemas.microsoft.com/office/powerpoint/2010/main" val="42181962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F234CC-CFDA-5DE0-39CB-A42BE0BF519A}"/>
              </a:ext>
            </a:extLst>
          </p:cNvPr>
          <p:cNvGrpSpPr/>
          <p:nvPr/>
        </p:nvGrpSpPr>
        <p:grpSpPr>
          <a:xfrm>
            <a:off x="856050" y="2120110"/>
            <a:ext cx="3843602" cy="3011320"/>
            <a:chOff x="471282" y="2338412"/>
            <a:chExt cx="4192982" cy="3011320"/>
          </a:xfrm>
          <a:solidFill>
            <a:schemeClr val="accent4"/>
          </a:solidFill>
        </p:grpSpPr>
        <p:sp>
          <p:nvSpPr>
            <p:cNvPr id="5" name="Rounded Rectangle 4"/>
            <p:cNvSpPr/>
            <p:nvPr/>
          </p:nvSpPr>
          <p:spPr>
            <a:xfrm>
              <a:off x="471282" y="2338412"/>
              <a:ext cx="4166920" cy="64654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Abstract</a:t>
              </a:r>
            </a:p>
          </p:txBody>
        </p:sp>
        <p:sp>
          <p:nvSpPr>
            <p:cNvPr id="6" name="Rounded Rectangle 5"/>
            <p:cNvSpPr/>
            <p:nvPr/>
          </p:nvSpPr>
          <p:spPr>
            <a:xfrm>
              <a:off x="479968" y="3123607"/>
              <a:ext cx="4166921" cy="655736"/>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Introduction</a:t>
              </a:r>
            </a:p>
          </p:txBody>
        </p:sp>
        <p:sp>
          <p:nvSpPr>
            <p:cNvPr id="7" name="Rounded Rectangle 6"/>
            <p:cNvSpPr/>
            <p:nvPr/>
          </p:nvSpPr>
          <p:spPr>
            <a:xfrm>
              <a:off x="488655" y="3917993"/>
              <a:ext cx="4166921" cy="646545"/>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Literature Survey</a:t>
              </a:r>
            </a:p>
          </p:txBody>
        </p:sp>
        <p:sp>
          <p:nvSpPr>
            <p:cNvPr id="3" name="Rounded Rectangle 6">
              <a:extLst>
                <a:ext uri="{FF2B5EF4-FFF2-40B4-BE49-F238E27FC236}">
                  <a16:creationId xmlns:a16="http://schemas.microsoft.com/office/drawing/2014/main" id="{EB5D550A-1E5F-D562-4A2C-A02EB58287C7}"/>
                </a:ext>
              </a:extLst>
            </p:cNvPr>
            <p:cNvSpPr/>
            <p:nvPr/>
          </p:nvSpPr>
          <p:spPr>
            <a:xfrm>
              <a:off x="497343" y="4703187"/>
              <a:ext cx="4166921" cy="6465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Proposed Method</a:t>
              </a:r>
            </a:p>
          </p:txBody>
        </p:sp>
      </p:grpSp>
      <p:pic>
        <p:nvPicPr>
          <p:cNvPr id="16" name="Picture 15">
            <a:extLst>
              <a:ext uri="{FF2B5EF4-FFF2-40B4-BE49-F238E27FC236}">
                <a16:creationId xmlns:a16="http://schemas.microsoft.com/office/drawing/2014/main" id="{D8397894-FC19-B18E-2D6A-DA8F87DE8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34000" y="0"/>
            <a:ext cx="6858000" cy="6858000"/>
          </a:xfrm>
          <a:prstGeom prst="rect">
            <a:avLst/>
          </a:prstGeom>
        </p:spPr>
      </p:pic>
      <p:sp>
        <p:nvSpPr>
          <p:cNvPr id="11" name="Right Triangle 10"/>
          <p:cNvSpPr/>
          <p:nvPr/>
        </p:nvSpPr>
        <p:spPr>
          <a:xfrm flipV="1">
            <a:off x="5334832" y="0"/>
            <a:ext cx="1256107" cy="6858000"/>
          </a:xfrm>
          <a:prstGeom prst="rtTriangle">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2" y="360933"/>
            <a:ext cx="4910399" cy="646331"/>
          </a:xfrm>
          <a:prstGeom prst="rect">
            <a:avLst/>
          </a:prstGeom>
          <a:noFill/>
        </p:spPr>
        <p:txBody>
          <a:bodyPr wrap="square" rtlCol="0">
            <a:spAutoFit/>
          </a:bodyPr>
          <a:lstStyle/>
          <a:p>
            <a:r>
              <a:rPr lang="en-US" sz="3600" dirty="0">
                <a:solidFill>
                  <a:schemeClr val="accent4"/>
                </a:solidFill>
                <a:latin typeface="Verdana" panose="020B0604030504040204" pitchFamily="34" charset="0"/>
                <a:ea typeface="Verdana" panose="020B0604030504040204" pitchFamily="34" charset="0"/>
              </a:rPr>
              <a:t>#1 Project Overview</a:t>
            </a:r>
          </a:p>
        </p:txBody>
      </p:sp>
      <p:sp>
        <p:nvSpPr>
          <p:cNvPr id="29" name="Rectangle 28"/>
          <p:cNvSpPr/>
          <p:nvPr/>
        </p:nvSpPr>
        <p:spPr>
          <a:xfrm>
            <a:off x="584852" y="1009808"/>
            <a:ext cx="4932000" cy="76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79347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192EE58-D374-D812-CF6F-6E6BF415192E}"/>
              </a:ext>
            </a:extLst>
          </p:cNvPr>
          <p:cNvSpPr/>
          <p:nvPr/>
        </p:nvSpPr>
        <p:spPr>
          <a:xfrm>
            <a:off x="1469985" y="84455"/>
            <a:ext cx="9282896" cy="6689090"/>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6" descr="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220" y="269263"/>
            <a:ext cx="8417560" cy="65042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9672B4-A443-C458-EB1A-8A6C522B8EDC}"/>
              </a:ext>
            </a:extLst>
          </p:cNvPr>
          <p:cNvSpPr txBox="1"/>
          <p:nvPr/>
        </p:nvSpPr>
        <p:spPr>
          <a:xfrm>
            <a:off x="7865806" y="5928729"/>
            <a:ext cx="3864078"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3">
                  <a:extLst>
                    <a:ext uri="{A12FA001-AC4F-418D-AE19-62706E023703}">
                      <ahyp:hlinkClr xmlns:ahyp="http://schemas.microsoft.com/office/drawing/2018/hyperlinkcolor" val="tx"/>
                    </a:ext>
                  </a:extLst>
                </a:hlinkClick>
              </a:rPr>
              <a:t>https://github.com/sandeep-shaw10/cshb-model</a:t>
            </a:r>
            <a:endParaRPr lang="en-IN" sz="1400" dirty="0">
              <a:solidFill>
                <a:srgbClr val="F9928E"/>
              </a:solidFill>
            </a:endParaRPr>
          </a:p>
        </p:txBody>
      </p:sp>
    </p:spTree>
    <p:extLst>
      <p:ext uri="{BB962C8B-B14F-4D97-AF65-F5344CB8AC3E}">
        <p14:creationId xmlns:p14="http://schemas.microsoft.com/office/powerpoint/2010/main" val="39050855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35988" y="428220"/>
            <a:ext cx="4311931"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42933"/>
                </a:solidFill>
                <a:latin typeface="Verdana" panose="020B0604030504040204" pitchFamily="34" charset="0"/>
                <a:ea typeface="Verdana" panose="020B0604030504040204" pitchFamily="34" charset="0"/>
              </a:rPr>
              <a:t>Encryption &amp; Decryption</a:t>
            </a:r>
          </a:p>
        </p:txBody>
      </p:sp>
      <p:sp>
        <p:nvSpPr>
          <p:cNvPr id="9" name="TextBox 8"/>
          <p:cNvSpPr txBox="1"/>
          <p:nvPr/>
        </p:nvSpPr>
        <p:spPr>
          <a:xfrm>
            <a:off x="1995020" y="2204326"/>
            <a:ext cx="1757680" cy="400110"/>
          </a:xfrm>
          <a:prstGeom prst="rect">
            <a:avLst/>
          </a:prstGeom>
          <a:noFill/>
        </p:spPr>
        <p:txBody>
          <a:bodyPr wrap="square" rtlCol="0">
            <a:spAutoFit/>
          </a:bodyPr>
          <a:lstStyle/>
          <a:p>
            <a:pPr algn="ctr"/>
            <a:r>
              <a:rPr lang="en-US" sz="2000" b="1" dirty="0">
                <a:solidFill>
                  <a:schemeClr val="bg1"/>
                </a:solidFill>
              </a:rPr>
              <a:t>128 bits</a:t>
            </a:r>
          </a:p>
        </p:txBody>
      </p:sp>
      <p:sp>
        <p:nvSpPr>
          <p:cNvPr id="11" name="TextBox 10"/>
          <p:cNvSpPr txBox="1"/>
          <p:nvPr/>
        </p:nvSpPr>
        <p:spPr>
          <a:xfrm>
            <a:off x="7920580" y="1658021"/>
            <a:ext cx="1757680" cy="400110"/>
          </a:xfrm>
          <a:prstGeom prst="rect">
            <a:avLst/>
          </a:prstGeom>
          <a:noFill/>
        </p:spPr>
        <p:txBody>
          <a:bodyPr wrap="square" rtlCol="0">
            <a:spAutoFit/>
          </a:bodyPr>
          <a:lstStyle/>
          <a:p>
            <a:pPr algn="ctr"/>
            <a:r>
              <a:rPr lang="en-US" sz="2000" b="1" dirty="0">
                <a:solidFill>
                  <a:schemeClr val="bg1"/>
                </a:solidFill>
              </a:rPr>
              <a:t>512 bits</a:t>
            </a:r>
          </a:p>
        </p:txBody>
      </p:sp>
      <p:sp>
        <p:nvSpPr>
          <p:cNvPr id="13" name="Rectangle 12"/>
          <p:cNvSpPr/>
          <p:nvPr/>
        </p:nvSpPr>
        <p:spPr>
          <a:xfrm>
            <a:off x="848554" y="1596466"/>
            <a:ext cx="3252522" cy="523220"/>
          </a:xfrm>
          <a:prstGeom prst="rect">
            <a:avLst/>
          </a:prstGeom>
        </p:spPr>
        <p:txBody>
          <a:bodyPr wrap="square">
            <a:spAutoFit/>
          </a:bodyPr>
          <a:lstStyle/>
          <a:p>
            <a:r>
              <a:rPr lang="en-US" sz="2800" u="sng" dirty="0">
                <a:solidFill>
                  <a:srgbClr val="FAC5BA"/>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State Array</a:t>
            </a:r>
          </a:p>
        </p:txBody>
      </p:sp>
      <p:sp>
        <p:nvSpPr>
          <p:cNvPr id="14" name="Rectangle 13"/>
          <p:cNvSpPr/>
          <p:nvPr/>
        </p:nvSpPr>
        <p:spPr>
          <a:xfrm>
            <a:off x="1400760" y="5290513"/>
            <a:ext cx="3252522" cy="461665"/>
          </a:xfrm>
          <a:prstGeom prst="rect">
            <a:avLst/>
          </a:prstGeom>
        </p:spPr>
        <p:txBody>
          <a:bodyPr wrap="square">
            <a:spAutoFit/>
          </a:bodyPr>
          <a:lstStyle/>
          <a:p>
            <a:r>
              <a:rPr lang="en-US" sz="2400" dirty="0">
                <a:solidFill>
                  <a:srgbClr val="FAC5BA"/>
                </a:solidFill>
                <a:latin typeface="Verdana" panose="020B0604030504040204" pitchFamily="34" charset="0"/>
                <a:ea typeface="Verdana" panose="020B0604030504040204" pitchFamily="34" charset="0"/>
              </a:rPr>
              <a:t>AES-128, 192, 256</a:t>
            </a:r>
          </a:p>
        </p:txBody>
      </p:sp>
      <p:sp>
        <p:nvSpPr>
          <p:cNvPr id="15" name="Rectangle 14"/>
          <p:cNvSpPr/>
          <p:nvPr/>
        </p:nvSpPr>
        <p:spPr>
          <a:xfrm>
            <a:off x="7828637" y="5290513"/>
            <a:ext cx="3719687" cy="461665"/>
          </a:xfrm>
          <a:prstGeom prst="rect">
            <a:avLst/>
          </a:prstGeom>
        </p:spPr>
        <p:txBody>
          <a:bodyPr wrap="square">
            <a:spAutoFit/>
          </a:bodyPr>
          <a:lstStyle/>
          <a:p>
            <a:r>
              <a:rPr lang="en-US" sz="2400" dirty="0">
                <a:solidFill>
                  <a:srgbClr val="FAC5BA"/>
                </a:solidFill>
                <a:latin typeface="Verdana" panose="020B0604030504040204" pitchFamily="34" charset="0"/>
                <a:ea typeface="Verdana" panose="020B0604030504040204" pitchFamily="34" charset="0"/>
              </a:rPr>
              <a:t>AES-512</a:t>
            </a:r>
          </a:p>
        </p:txBody>
      </p:sp>
      <p:sp>
        <p:nvSpPr>
          <p:cNvPr id="3" name="Rectangle: Rounded Corners 2">
            <a:extLst>
              <a:ext uri="{FF2B5EF4-FFF2-40B4-BE49-F238E27FC236}">
                <a16:creationId xmlns:a16="http://schemas.microsoft.com/office/drawing/2014/main" id="{E9A4945A-1197-5AEC-94D9-C5360A2494F9}"/>
              </a:ext>
            </a:extLst>
          </p:cNvPr>
          <p:cNvSpPr/>
          <p:nvPr/>
        </p:nvSpPr>
        <p:spPr>
          <a:xfrm>
            <a:off x="5895664" y="2070640"/>
            <a:ext cx="5794765" cy="3067951"/>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8A8DD815-B9CD-B94C-E6FF-A45E9BB705D6}"/>
              </a:ext>
            </a:extLst>
          </p:cNvPr>
          <p:cNvSpPr/>
          <p:nvPr/>
        </p:nvSpPr>
        <p:spPr>
          <a:xfrm>
            <a:off x="1099595" y="2576595"/>
            <a:ext cx="3553688" cy="2201676"/>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6" descr="D:\Python\cshb-model\project\img\8.jpg"/>
          <p:cNvPicPr>
            <a:picLocks noChangeAspect="1" noChangeArrowheads="1"/>
          </p:cNvPicPr>
          <p:nvPr/>
        </p:nvPicPr>
        <p:blipFill rotWithShape="1">
          <a:blip r:embed="rId2">
            <a:extLst>
              <a:ext uri="{28A0092B-C50C-407E-A947-70E740481C1C}">
                <a14:useLocalDpi xmlns:a14="http://schemas.microsoft.com/office/drawing/2010/main" val="0"/>
              </a:ext>
            </a:extLst>
          </a:blip>
          <a:srcRect l="3611" t="13987" r="63346" b="34160"/>
          <a:stretch/>
        </p:blipFill>
        <p:spPr bwMode="auto">
          <a:xfrm>
            <a:off x="1245762" y="2602948"/>
            <a:ext cx="3256196" cy="21753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Python\cshb-model\project\img\8.jpg"/>
          <p:cNvPicPr>
            <a:picLocks noChangeAspect="1" noChangeArrowheads="1"/>
          </p:cNvPicPr>
          <p:nvPr/>
        </p:nvPicPr>
        <p:blipFill rotWithShape="1">
          <a:blip r:embed="rId2">
            <a:extLst>
              <a:ext uri="{28A0092B-C50C-407E-A947-70E740481C1C}">
                <a14:useLocalDpi xmlns:a14="http://schemas.microsoft.com/office/drawing/2010/main" val="0"/>
              </a:ext>
            </a:extLst>
          </a:blip>
          <a:srcRect l="35688" r="3635" b="22044"/>
          <a:stretch/>
        </p:blipFill>
        <p:spPr bwMode="auto">
          <a:xfrm>
            <a:off x="6096000" y="2119686"/>
            <a:ext cx="5406841" cy="2957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C68327-9798-2F5E-B9DF-EA6118513A40}"/>
              </a:ext>
            </a:extLst>
          </p:cNvPr>
          <p:cNvSpPr txBox="1"/>
          <p:nvPr/>
        </p:nvSpPr>
        <p:spPr>
          <a:xfrm>
            <a:off x="542776" y="5907832"/>
            <a:ext cx="503211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u="sng" dirty="0">
                <a:solidFill>
                  <a:srgbClr val="F9928E"/>
                </a:solidFill>
              </a:rPr>
              <a:t>https://en.wikipedia.org/wiki/Advanced_Encryption_Standard</a:t>
            </a:r>
          </a:p>
        </p:txBody>
      </p:sp>
    </p:spTree>
    <p:extLst>
      <p:ext uri="{BB962C8B-B14F-4D97-AF65-F5344CB8AC3E}">
        <p14:creationId xmlns:p14="http://schemas.microsoft.com/office/powerpoint/2010/main" val="139995166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85186" y="751300"/>
            <a:ext cx="3021613"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42933"/>
                </a:solidFill>
                <a:latin typeface="Verdana" panose="020B0604030504040204" pitchFamily="34" charset="0"/>
                <a:ea typeface="Verdana" panose="020B0604030504040204" pitchFamily="34" charset="0"/>
              </a:rPr>
              <a:t>Byte Substitution</a:t>
            </a:r>
          </a:p>
        </p:txBody>
      </p:sp>
      <p:pic>
        <p:nvPicPr>
          <p:cNvPr id="7170" name="Picture 2" descr="https://upload.wikimedia.org/wikipedia/commons/thumb/a/a4/AES-SubBytes.svg/480px-AES-SubBytes.svg.png"/>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2232" y="574672"/>
            <a:ext cx="5805891" cy="3011807"/>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85187" y="3901027"/>
            <a:ext cx="3021613"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42933"/>
                </a:solidFill>
                <a:latin typeface="Verdana" panose="020B0604030504040204" pitchFamily="34" charset="0"/>
                <a:ea typeface="Verdana" panose="020B0604030504040204" pitchFamily="34" charset="0"/>
              </a:rPr>
              <a:t>Shift Rows</a:t>
            </a:r>
          </a:p>
        </p:txBody>
      </p:sp>
      <p:pic>
        <p:nvPicPr>
          <p:cNvPr id="7172" name="Picture 4" descr="https://upload.wikimedia.org/wikipedia/commons/thumb/6/66/AES-ShiftRows.svg/480px-AES-ShiftRows.svg.pn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5642" y="3842327"/>
            <a:ext cx="6479070" cy="24026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445493-CA1E-378C-EAC3-81B763A79E3B}"/>
              </a:ext>
            </a:extLst>
          </p:cNvPr>
          <p:cNvSpPr txBox="1"/>
          <p:nvPr/>
        </p:nvSpPr>
        <p:spPr>
          <a:xfrm>
            <a:off x="542776" y="5907832"/>
            <a:ext cx="503211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u="sng" dirty="0">
                <a:solidFill>
                  <a:srgbClr val="F9928E"/>
                </a:solidFill>
              </a:rPr>
              <a:t>https://en.wikipedia.org/wiki/Advanced_Encryption_Standard</a:t>
            </a:r>
          </a:p>
        </p:txBody>
      </p:sp>
    </p:spTree>
    <p:extLst>
      <p:ext uri="{BB962C8B-B14F-4D97-AF65-F5344CB8AC3E}">
        <p14:creationId xmlns:p14="http://schemas.microsoft.com/office/powerpoint/2010/main" val="265035314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4067" y="461904"/>
            <a:ext cx="3021613"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42933"/>
                </a:solidFill>
                <a:latin typeface="Verdana" panose="020B0604030504040204" pitchFamily="34" charset="0"/>
                <a:ea typeface="Verdana" panose="020B0604030504040204" pitchFamily="34" charset="0"/>
              </a:rPr>
              <a:t>Mix Column</a:t>
            </a:r>
          </a:p>
        </p:txBody>
      </p:sp>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https://upload.wikimedia.org/wikipedia/commons/thumb/7/76/AES-MixColumns.svg/480px-AES-MixColumns.svg.png"/>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5090" y="2335468"/>
            <a:ext cx="5296535" cy="281378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F19B726-C63A-8D52-B567-678045466DC7}"/>
              </a:ext>
            </a:extLst>
          </p:cNvPr>
          <p:cNvGrpSpPr/>
          <p:nvPr/>
        </p:nvGrpSpPr>
        <p:grpSpPr>
          <a:xfrm>
            <a:off x="460375" y="1793668"/>
            <a:ext cx="5581933" cy="4132162"/>
            <a:chOff x="514067" y="1886673"/>
            <a:chExt cx="5581933" cy="4132162"/>
          </a:xfrm>
        </p:grpSpPr>
        <p:sp>
          <p:nvSpPr>
            <p:cNvPr id="8" name="Rectangle: Rounded Corners 7">
              <a:extLst>
                <a:ext uri="{FF2B5EF4-FFF2-40B4-BE49-F238E27FC236}">
                  <a16:creationId xmlns:a16="http://schemas.microsoft.com/office/drawing/2014/main" id="{38196C23-2B7B-78A8-AA14-4D67C8EB7C08}"/>
                </a:ext>
              </a:extLst>
            </p:cNvPr>
            <p:cNvSpPr/>
            <p:nvPr/>
          </p:nvSpPr>
          <p:spPr>
            <a:xfrm>
              <a:off x="514067" y="1886673"/>
              <a:ext cx="5581933" cy="4132162"/>
            </a:xfrm>
            <a:prstGeom prst="roundRect">
              <a:avLst>
                <a:gd name="adj" fmla="val 111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01" y="2118437"/>
              <a:ext cx="5277207" cy="1675130"/>
            </a:xfrm>
            <a:prstGeom prst="rect">
              <a:avLst/>
            </a:prstGeom>
          </p:spPr>
        </p:pic>
        <p:grpSp>
          <p:nvGrpSpPr>
            <p:cNvPr id="6" name="Group 5"/>
            <p:cNvGrpSpPr/>
            <p:nvPr/>
          </p:nvGrpSpPr>
          <p:grpSpPr>
            <a:xfrm>
              <a:off x="692201" y="3960999"/>
              <a:ext cx="5207792" cy="1869440"/>
              <a:chOff x="1079498" y="4237990"/>
              <a:chExt cx="4348995" cy="138049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98" y="4237990"/>
                <a:ext cx="4348995" cy="1380490"/>
              </a:xfrm>
              <a:prstGeom prst="rect">
                <a:avLst/>
              </a:prstGeom>
            </p:spPr>
          </p:pic>
          <p:sp>
            <p:nvSpPr>
              <p:cNvPr id="5" name="Rectangle 4"/>
              <p:cNvSpPr/>
              <p:nvPr/>
            </p:nvSpPr>
            <p:spPr>
              <a:xfrm>
                <a:off x="2123440" y="4414520"/>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14  11  13  9</a:t>
                </a:r>
              </a:p>
            </p:txBody>
          </p:sp>
          <p:sp>
            <p:nvSpPr>
              <p:cNvPr id="13" name="Rectangle 12"/>
              <p:cNvSpPr/>
              <p:nvPr/>
            </p:nvSpPr>
            <p:spPr>
              <a:xfrm>
                <a:off x="2123440" y="4695189"/>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9  14  11  13 </a:t>
                </a:r>
              </a:p>
            </p:txBody>
          </p:sp>
          <p:sp>
            <p:nvSpPr>
              <p:cNvPr id="14" name="Rectangle 13"/>
              <p:cNvSpPr/>
              <p:nvPr/>
            </p:nvSpPr>
            <p:spPr>
              <a:xfrm>
                <a:off x="2123440" y="4975858"/>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13  9 14  11</a:t>
                </a:r>
              </a:p>
            </p:txBody>
          </p:sp>
          <p:sp>
            <p:nvSpPr>
              <p:cNvPr id="15" name="Rectangle 14"/>
              <p:cNvSpPr/>
              <p:nvPr/>
            </p:nvSpPr>
            <p:spPr>
              <a:xfrm>
                <a:off x="2123440" y="5256527"/>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11  13  9  14</a:t>
                </a:r>
              </a:p>
            </p:txBody>
          </p:sp>
        </p:grpSp>
      </p:grpSp>
      <p:sp>
        <p:nvSpPr>
          <p:cNvPr id="7" name="TextBox 6">
            <a:extLst>
              <a:ext uri="{FF2B5EF4-FFF2-40B4-BE49-F238E27FC236}">
                <a16:creationId xmlns:a16="http://schemas.microsoft.com/office/drawing/2014/main" id="{26917BDF-086F-7956-AF77-C9CF2DA8DEA5}"/>
              </a:ext>
            </a:extLst>
          </p:cNvPr>
          <p:cNvSpPr txBox="1"/>
          <p:nvPr/>
        </p:nvSpPr>
        <p:spPr>
          <a:xfrm>
            <a:off x="6894414" y="5925830"/>
            <a:ext cx="503211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u="sng" dirty="0">
                <a:solidFill>
                  <a:srgbClr val="F9928E"/>
                </a:solidFill>
              </a:rPr>
              <a:t>https://en.wikipedia.org/wiki/Advanced_Encryption_Standard</a:t>
            </a:r>
          </a:p>
        </p:txBody>
      </p:sp>
    </p:spTree>
    <p:extLst>
      <p:ext uri="{BB962C8B-B14F-4D97-AF65-F5344CB8AC3E}">
        <p14:creationId xmlns:p14="http://schemas.microsoft.com/office/powerpoint/2010/main" val="323819743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8358858-F12A-74F9-AB9F-AFCD040CC05C}"/>
              </a:ext>
            </a:extLst>
          </p:cNvPr>
          <p:cNvSpPr/>
          <p:nvPr/>
        </p:nvSpPr>
        <p:spPr>
          <a:xfrm>
            <a:off x="715659" y="1156930"/>
            <a:ext cx="6171277" cy="4665136"/>
          </a:xfrm>
          <a:prstGeom prst="roundRect">
            <a:avLst>
              <a:gd name="adj" fmla="val 75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
          <p:cNvSpPr/>
          <p:nvPr/>
        </p:nvSpPr>
        <p:spPr>
          <a:xfrm>
            <a:off x="715659" y="389389"/>
            <a:ext cx="4850413" cy="646545"/>
          </a:xfrm>
          <a:prstGeom prst="roundRect">
            <a:avLst>
              <a:gd name="adj" fmla="val 50000"/>
            </a:avLst>
          </a:prstGeom>
          <a:solidFill>
            <a:srgbClr val="F99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42933"/>
                </a:solidFill>
                <a:latin typeface="Verdana" panose="020B0604030504040204" pitchFamily="34" charset="0"/>
                <a:ea typeface="Verdana" panose="020B0604030504040204" pitchFamily="34" charset="0"/>
              </a:rPr>
              <a:t>Mix Column for 512 state array</a:t>
            </a:r>
          </a:p>
        </p:txBody>
      </p:sp>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30" y="1214511"/>
            <a:ext cx="5792661" cy="22482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10"/>
          <p:cNvPicPr>
            <a:picLocks noChangeAspect="1" noChangeArrowheads="1"/>
          </p:cNvPicPr>
          <p:nvPr/>
        </p:nvPicPr>
        <p:blipFill rotWithShape="1">
          <a:blip r:embed="rId3">
            <a:extLst>
              <a:ext uri="{28A0092B-C50C-407E-A947-70E740481C1C}">
                <a14:useLocalDpi xmlns:a14="http://schemas.microsoft.com/office/drawing/2010/main" val="0"/>
              </a:ext>
            </a:extLst>
          </a:blip>
          <a:srcRect b="14157"/>
          <a:stretch/>
        </p:blipFill>
        <p:spPr bwMode="auto">
          <a:xfrm>
            <a:off x="990747" y="3429000"/>
            <a:ext cx="5719344" cy="23057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10397" y="255142"/>
            <a:ext cx="4276759" cy="6415139"/>
          </a:xfrm>
          <a:prstGeom prst="rect">
            <a:avLst/>
          </a:prstGeom>
        </p:spPr>
      </p:pic>
      <p:sp>
        <p:nvSpPr>
          <p:cNvPr id="3" name="TextBox 2">
            <a:extLst>
              <a:ext uri="{FF2B5EF4-FFF2-40B4-BE49-F238E27FC236}">
                <a16:creationId xmlns:a16="http://schemas.microsoft.com/office/drawing/2014/main" id="{83E49442-4346-B9FD-A694-C5193E9FC899}"/>
              </a:ext>
            </a:extLst>
          </p:cNvPr>
          <p:cNvSpPr txBox="1"/>
          <p:nvPr/>
        </p:nvSpPr>
        <p:spPr>
          <a:xfrm>
            <a:off x="542776" y="5907832"/>
            <a:ext cx="5032114"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u="sng" dirty="0">
                <a:solidFill>
                  <a:srgbClr val="F9928E"/>
                </a:solidFill>
              </a:rPr>
              <a:t>https://en.wikipedia.org/wiki/Advanced_Encryption_Standard</a:t>
            </a:r>
          </a:p>
        </p:txBody>
      </p:sp>
    </p:spTree>
    <p:extLst>
      <p:ext uri="{BB962C8B-B14F-4D97-AF65-F5344CB8AC3E}">
        <p14:creationId xmlns:p14="http://schemas.microsoft.com/office/powerpoint/2010/main" val="57496270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ezgif.com-gif-mak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8827" y="511215"/>
            <a:ext cx="10374347" cy="583557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BEF81968-A992-7261-6D27-C77552C6D732}"/>
              </a:ext>
            </a:extLst>
          </p:cNvPr>
          <p:cNvSpPr txBox="1"/>
          <p:nvPr/>
        </p:nvSpPr>
        <p:spPr>
          <a:xfrm>
            <a:off x="0" y="6346785"/>
            <a:ext cx="3864078"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5">
                  <a:extLst>
                    <a:ext uri="{A12FA001-AC4F-418D-AE19-62706E023703}">
                      <ahyp:hlinkClr xmlns:ahyp="http://schemas.microsoft.com/office/drawing/2018/hyperlinkcolor" val="tx"/>
                    </a:ext>
                  </a:extLst>
                </a:hlinkClick>
              </a:rPr>
              <a:t>https://github.com/sandeep-shaw10/cshb-model</a:t>
            </a:r>
            <a:endParaRPr lang="en-IN" sz="1400" dirty="0">
              <a:solidFill>
                <a:srgbClr val="F9928E"/>
              </a:solidFill>
            </a:endParaRPr>
          </a:p>
        </p:txBody>
      </p:sp>
    </p:spTree>
    <p:extLst>
      <p:ext uri="{BB962C8B-B14F-4D97-AF65-F5344CB8AC3E}">
        <p14:creationId xmlns:p14="http://schemas.microsoft.com/office/powerpoint/2010/main" val="7247101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8"/>
                                        </p:tgtEl>
                                      </p:cBhvr>
                                    </p:cmd>
                                  </p:childTnLst>
                                </p:cTn>
                              </p:par>
                            </p:childTnLst>
                          </p:cTn>
                        </p:par>
                      </p:childTnLst>
                    </p:cTn>
                  </p:par>
                </p:childTnLst>
              </p:cTn>
              <p:nextCondLst>
                <p:cond evt="onClick" delay="0">
                  <p:tgtEl>
                    <p:spTgt spid="18"/>
                  </p:tgtEl>
                </p:cond>
              </p:nextCondLst>
            </p:seq>
            <p:video>
              <p:cMediaNode vol="80000">
                <p:cTn id="7" fill="hold" display="0">
                  <p:stCondLst>
                    <p:cond delay="indefinite"/>
                  </p:stCondLst>
                </p:cTn>
                <p:tgtEl>
                  <p:spTgt spid="1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ezgif.com-gif-maker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8827" y="511215"/>
            <a:ext cx="10374347" cy="583557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03A43AA-39B2-ED18-B93F-4D0A06822B69}"/>
              </a:ext>
            </a:extLst>
          </p:cNvPr>
          <p:cNvSpPr txBox="1"/>
          <p:nvPr/>
        </p:nvSpPr>
        <p:spPr>
          <a:xfrm>
            <a:off x="0" y="6346785"/>
            <a:ext cx="3864078" cy="523220"/>
          </a:xfrm>
          <a:prstGeom prst="rect">
            <a:avLst/>
          </a:prstGeom>
          <a:noFill/>
        </p:spPr>
        <p:txBody>
          <a:bodyPr wrap="square" rtlCol="0">
            <a:spAutoFit/>
          </a:bodyPr>
          <a:lstStyle/>
          <a:p>
            <a:r>
              <a:rPr lang="en-IN" sz="1400" b="1" dirty="0">
                <a:solidFill>
                  <a:schemeClr val="bg2">
                    <a:lumMod val="75000"/>
                  </a:schemeClr>
                </a:solidFill>
              </a:rPr>
              <a:t>Image Source: </a:t>
            </a:r>
          </a:p>
          <a:p>
            <a:r>
              <a:rPr lang="en-IN" sz="1400" dirty="0">
                <a:solidFill>
                  <a:srgbClr val="F9928E"/>
                </a:solidFill>
                <a:hlinkClick r:id="rId5">
                  <a:extLst>
                    <a:ext uri="{A12FA001-AC4F-418D-AE19-62706E023703}">
                      <ahyp:hlinkClr xmlns:ahyp="http://schemas.microsoft.com/office/drawing/2018/hyperlinkcolor" val="tx"/>
                    </a:ext>
                  </a:extLst>
                </a:hlinkClick>
              </a:rPr>
              <a:t>https://github.com/sandeep-shaw10/cshb-model</a:t>
            </a:r>
            <a:endParaRPr lang="en-IN" sz="1400" dirty="0">
              <a:solidFill>
                <a:srgbClr val="F9928E"/>
              </a:solidFill>
            </a:endParaRPr>
          </a:p>
        </p:txBody>
      </p:sp>
    </p:spTree>
    <p:extLst>
      <p:ext uri="{BB962C8B-B14F-4D97-AF65-F5344CB8AC3E}">
        <p14:creationId xmlns:p14="http://schemas.microsoft.com/office/powerpoint/2010/main" val="354725169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039516"/>
            <a:ext cx="2628000" cy="76200"/>
          </a:xfrm>
          <a:prstGeom prst="rect">
            <a:avLst/>
          </a:prstGeom>
          <a:solidFill>
            <a:srgbClr val="D0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a:solidFill>
                  <a:srgbClr val="67D2C9"/>
                </a:solidFill>
                <a:latin typeface="Verdana" panose="020B0604030504040204" pitchFamily="34" charset="0"/>
                <a:ea typeface="Verdana" panose="020B0604030504040204" pitchFamily="34" charset="0"/>
              </a:rPr>
              <a:t>Analysis</a:t>
            </a:r>
          </a:p>
        </p:txBody>
      </p:sp>
      <p:pic>
        <p:nvPicPr>
          <p:cNvPr id="10" name="Picture 9">
            <a:extLst>
              <a:ext uri="{FF2B5EF4-FFF2-40B4-BE49-F238E27FC236}">
                <a16:creationId xmlns:a16="http://schemas.microsoft.com/office/drawing/2014/main" id="{883CB686-0DC8-0A97-AC02-53C9A83F268B}"/>
              </a:ext>
            </a:extLst>
          </p:cNvPr>
          <p:cNvPicPr>
            <a:picLocks noChangeAspect="1"/>
          </p:cNvPicPr>
          <p:nvPr/>
        </p:nvPicPr>
        <p:blipFill rotWithShape="1">
          <a:blip r:embed="rId2">
            <a:extLst>
              <a:ext uri="{28A0092B-C50C-407E-A947-70E740481C1C}">
                <a14:useLocalDpi xmlns:a14="http://schemas.microsoft.com/office/drawing/2010/main" val="0"/>
              </a:ext>
            </a:extLst>
          </a:blip>
          <a:srcRect l="13358" r="16013"/>
          <a:stretch/>
        </p:blipFill>
        <p:spPr>
          <a:xfrm>
            <a:off x="4898532" y="-33068"/>
            <a:ext cx="7293468" cy="6891068"/>
          </a:xfrm>
          <a:prstGeom prst="rect">
            <a:avLst/>
          </a:prstGeom>
        </p:spPr>
      </p:pic>
      <p:sp>
        <p:nvSpPr>
          <p:cNvPr id="11" name="Right Triangle 10"/>
          <p:cNvSpPr/>
          <p:nvPr/>
        </p:nvSpPr>
        <p:spPr>
          <a:xfrm flipV="1">
            <a:off x="4898531" y="-33068"/>
            <a:ext cx="1256107" cy="6858000"/>
          </a:xfrm>
          <a:prstGeom prst="rtTriangle">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396EFA5-271B-5050-444E-DC221574391D}"/>
              </a:ext>
            </a:extLst>
          </p:cNvPr>
          <p:cNvGrpSpPr/>
          <p:nvPr/>
        </p:nvGrpSpPr>
        <p:grpSpPr>
          <a:xfrm>
            <a:off x="607980" y="2073481"/>
            <a:ext cx="4179953" cy="2729817"/>
            <a:chOff x="471280" y="1561662"/>
            <a:chExt cx="4179953" cy="2729817"/>
          </a:xfrm>
        </p:grpSpPr>
        <p:sp>
          <p:nvSpPr>
            <p:cNvPr id="5" name="Rounded Rectangle 4"/>
            <p:cNvSpPr/>
            <p:nvPr/>
          </p:nvSpPr>
          <p:spPr>
            <a:xfrm>
              <a:off x="471282" y="1561662"/>
              <a:ext cx="4166920" cy="818365"/>
            </a:xfrm>
            <a:prstGeom prst="roundRect">
              <a:avLst>
                <a:gd name="adj" fmla="val 50000"/>
              </a:avLst>
            </a:prstGeom>
            <a:solidFill>
              <a:srgbClr val="A8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Key Scheduling Time &amp; Throughput</a:t>
              </a:r>
            </a:p>
          </p:txBody>
        </p:sp>
        <p:sp>
          <p:nvSpPr>
            <p:cNvPr id="6" name="Rounded Rectangle 5"/>
            <p:cNvSpPr/>
            <p:nvPr/>
          </p:nvSpPr>
          <p:spPr>
            <a:xfrm>
              <a:off x="484312" y="2511571"/>
              <a:ext cx="4166921" cy="829999"/>
            </a:xfrm>
            <a:prstGeom prst="roundRect">
              <a:avLst>
                <a:gd name="adj" fmla="val 50000"/>
              </a:avLst>
            </a:prstGeom>
            <a:solidFill>
              <a:srgbClr val="86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Variation in Key </a:t>
              </a:r>
              <a:r>
                <a:rPr lang="en-US" sz="2400" b="1" dirty="0" err="1">
                  <a:solidFill>
                    <a:srgbClr val="242933"/>
                  </a:solidFill>
                </a:rPr>
                <a:t>Scheduli</a:t>
              </a:r>
              <a:r>
                <a:rPr lang="en-IN" sz="2400" b="1" dirty="0">
                  <a:solidFill>
                    <a:srgbClr val="242933"/>
                  </a:solidFill>
                </a:rPr>
                <a:t>ng</a:t>
              </a:r>
              <a:endParaRPr lang="en-US" sz="2400" b="1" dirty="0">
                <a:solidFill>
                  <a:srgbClr val="242933"/>
                </a:solidFill>
              </a:endParaRPr>
            </a:p>
          </p:txBody>
        </p:sp>
        <p:sp>
          <p:nvSpPr>
            <p:cNvPr id="7" name="Rounded Rectangle 6"/>
            <p:cNvSpPr/>
            <p:nvPr/>
          </p:nvSpPr>
          <p:spPr>
            <a:xfrm>
              <a:off x="471280" y="3473114"/>
              <a:ext cx="4166921" cy="818365"/>
            </a:xfrm>
            <a:prstGeom prst="roundRect">
              <a:avLst>
                <a:gd name="adj" fmla="val 50000"/>
              </a:avLst>
            </a:prstGeom>
            <a:solidFill>
              <a:srgbClr val="5DC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Encrypt &amp; Decrypt Time</a:t>
              </a:r>
            </a:p>
          </p:txBody>
        </p:sp>
      </p:grpSp>
    </p:spTree>
    <p:extLst>
      <p:ext uri="{BB962C8B-B14F-4D97-AF65-F5344CB8AC3E}">
        <p14:creationId xmlns:p14="http://schemas.microsoft.com/office/powerpoint/2010/main" val="107586960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18335" y="489769"/>
            <a:ext cx="3826232" cy="655736"/>
          </a:xfrm>
          <a:prstGeom prst="roundRect">
            <a:avLst>
              <a:gd name="adj" fmla="val 50000"/>
            </a:avLst>
          </a:prstGeom>
          <a:solidFill>
            <a:srgbClr val="1FB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latin typeface="-apple-system"/>
              </a:rPr>
              <a:t>Key Scheduling Time</a:t>
            </a:r>
          </a:p>
        </p:txBody>
      </p:sp>
      <p:grpSp>
        <p:nvGrpSpPr>
          <p:cNvPr id="8" name="Group 7">
            <a:extLst>
              <a:ext uri="{FF2B5EF4-FFF2-40B4-BE49-F238E27FC236}">
                <a16:creationId xmlns:a16="http://schemas.microsoft.com/office/drawing/2014/main" id="{385EFD8A-9DC2-98A0-FAC2-9C03F823FCB0}"/>
              </a:ext>
            </a:extLst>
          </p:cNvPr>
          <p:cNvGrpSpPr/>
          <p:nvPr/>
        </p:nvGrpSpPr>
        <p:grpSpPr>
          <a:xfrm>
            <a:off x="5162308" y="960699"/>
            <a:ext cx="6863788" cy="5269061"/>
            <a:chOff x="5220182" y="879676"/>
            <a:chExt cx="6863788" cy="5269061"/>
          </a:xfrm>
        </p:grpSpPr>
        <p:sp>
          <p:nvSpPr>
            <p:cNvPr id="7" name="Rectangle: Rounded Corners 6">
              <a:extLst>
                <a:ext uri="{FF2B5EF4-FFF2-40B4-BE49-F238E27FC236}">
                  <a16:creationId xmlns:a16="http://schemas.microsoft.com/office/drawing/2014/main" id="{155DBC50-CE38-1603-6D61-FC05D9EBFAED}"/>
                </a:ext>
              </a:extLst>
            </p:cNvPr>
            <p:cNvSpPr/>
            <p:nvPr/>
          </p:nvSpPr>
          <p:spPr>
            <a:xfrm>
              <a:off x="5220182" y="879676"/>
              <a:ext cx="6863788" cy="5269061"/>
            </a:xfrm>
            <a:prstGeom prst="roundRect">
              <a:avLst>
                <a:gd name="adj" fmla="val 63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6" name="Picture 2" descr="D:\Python\cshb-model\project\img\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604" y="1016370"/>
              <a:ext cx="6480350" cy="501455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700656" y="1743948"/>
            <a:ext cx="3826233" cy="1569660"/>
          </a:xfrm>
          <a:prstGeom prst="rect">
            <a:avLst/>
          </a:prstGeom>
        </p:spPr>
        <p:txBody>
          <a:bodyPr wrap="square">
            <a:spAutoFit/>
          </a:bodyPr>
          <a:lstStyle/>
          <a:p>
            <a:r>
              <a:rPr lang="en-US" sz="2400" dirty="0">
                <a:solidFill>
                  <a:srgbClr val="ADF1EB"/>
                </a:solidFill>
                <a:latin typeface="Verdana" panose="020B0604030504040204" pitchFamily="34" charset="0"/>
                <a:ea typeface="Verdana" panose="020B0604030504040204" pitchFamily="34" charset="0"/>
              </a:rPr>
              <a:t>The observation of the Key Scheduling time for AES algorithm on </a:t>
            </a:r>
            <a:r>
              <a:rPr lang="en-US" sz="2400" dirty="0">
                <a:solidFill>
                  <a:srgbClr val="1FB2A5"/>
                </a:solidFill>
                <a:latin typeface="Verdana" panose="020B0604030504040204" pitchFamily="34" charset="0"/>
                <a:ea typeface="Verdana" panose="020B0604030504040204" pitchFamily="34" charset="0"/>
              </a:rPr>
              <a:t>1,00,000 keys </a:t>
            </a:r>
            <a:r>
              <a:rPr lang="en-US" sz="2400" dirty="0">
                <a:solidFill>
                  <a:srgbClr val="ADF1EB"/>
                </a:solidFill>
                <a:latin typeface="Verdana" panose="020B0604030504040204" pitchFamily="34" charset="0"/>
                <a:ea typeface="Verdana" panose="020B0604030504040204" pitchFamily="34" charset="0"/>
              </a:rPr>
              <a:t>(1 lakh).</a:t>
            </a:r>
            <a:endParaRPr lang="en-US" sz="2400" i="0" dirty="0">
              <a:solidFill>
                <a:srgbClr val="ADF1EB"/>
              </a:solidFill>
              <a:latin typeface="Verdana" panose="020B0604030504040204" pitchFamily="34" charset="0"/>
              <a:ea typeface="Verdana" panose="020B0604030504040204" pitchFamily="34" charset="0"/>
            </a:endParaRPr>
          </a:p>
        </p:txBody>
      </p:sp>
      <p:grpSp>
        <p:nvGrpSpPr>
          <p:cNvPr id="13" name="Group 12">
            <a:extLst>
              <a:ext uri="{FF2B5EF4-FFF2-40B4-BE49-F238E27FC236}">
                <a16:creationId xmlns:a16="http://schemas.microsoft.com/office/drawing/2014/main" id="{66AACB9E-AD9C-9EA0-3146-F37479D0B20C}"/>
              </a:ext>
            </a:extLst>
          </p:cNvPr>
          <p:cNvGrpSpPr/>
          <p:nvPr/>
        </p:nvGrpSpPr>
        <p:grpSpPr>
          <a:xfrm>
            <a:off x="481062" y="3790613"/>
            <a:ext cx="4241409" cy="2124050"/>
            <a:chOff x="481062" y="3790613"/>
            <a:chExt cx="4241409" cy="2124050"/>
          </a:xfrm>
        </p:grpSpPr>
        <p:sp>
          <p:nvSpPr>
            <p:cNvPr id="12" name="Rectangle: Rounded Corners 11">
              <a:extLst>
                <a:ext uri="{FF2B5EF4-FFF2-40B4-BE49-F238E27FC236}">
                  <a16:creationId xmlns:a16="http://schemas.microsoft.com/office/drawing/2014/main" id="{F41BF0C8-9C05-D9F5-39CD-2197D966F9D4}"/>
                </a:ext>
              </a:extLst>
            </p:cNvPr>
            <p:cNvSpPr/>
            <p:nvPr/>
          </p:nvSpPr>
          <p:spPr>
            <a:xfrm>
              <a:off x="481062" y="3790613"/>
              <a:ext cx="4241409" cy="2124050"/>
            </a:xfrm>
            <a:prstGeom prst="roundRect">
              <a:avLst>
                <a:gd name="adj" fmla="val 63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3" y="3888541"/>
              <a:ext cx="4011981" cy="1925751"/>
            </a:xfrm>
            <a:prstGeom prst="rect">
              <a:avLst/>
            </a:prstGeom>
          </p:spPr>
        </p:pic>
      </p:grpSp>
    </p:spTree>
    <p:extLst>
      <p:ext uri="{BB962C8B-B14F-4D97-AF65-F5344CB8AC3E}">
        <p14:creationId xmlns:p14="http://schemas.microsoft.com/office/powerpoint/2010/main" val="239205684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D8E620-CB28-BE39-2E3D-786532E0E52E}"/>
              </a:ext>
            </a:extLst>
          </p:cNvPr>
          <p:cNvGrpSpPr/>
          <p:nvPr/>
        </p:nvGrpSpPr>
        <p:grpSpPr>
          <a:xfrm>
            <a:off x="661686" y="173621"/>
            <a:ext cx="10868628" cy="6470247"/>
            <a:chOff x="636607" y="173621"/>
            <a:chExt cx="10868628" cy="6470247"/>
          </a:xfrm>
        </p:grpSpPr>
        <p:sp>
          <p:nvSpPr>
            <p:cNvPr id="3" name="Rectangle: Rounded Corners 2">
              <a:extLst>
                <a:ext uri="{FF2B5EF4-FFF2-40B4-BE49-F238E27FC236}">
                  <a16:creationId xmlns:a16="http://schemas.microsoft.com/office/drawing/2014/main" id="{11209D1A-424E-555C-00DB-89728F0003AC}"/>
                </a:ext>
              </a:extLst>
            </p:cNvPr>
            <p:cNvSpPr/>
            <p:nvPr/>
          </p:nvSpPr>
          <p:spPr>
            <a:xfrm>
              <a:off x="636607" y="173621"/>
              <a:ext cx="10868628" cy="6470247"/>
            </a:xfrm>
            <a:prstGeom prst="roundRect">
              <a:avLst>
                <a:gd name="adj" fmla="val 63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C3718439-3987-BD22-CA2E-6AFFCF1BE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54" y="368480"/>
              <a:ext cx="10230335" cy="6121039"/>
            </a:xfrm>
            <a:prstGeom prst="rect">
              <a:avLst/>
            </a:prstGeom>
          </p:spPr>
        </p:pic>
      </p:grpSp>
    </p:spTree>
    <p:extLst>
      <p:ext uri="{BB962C8B-B14F-4D97-AF65-F5344CB8AC3E}">
        <p14:creationId xmlns:p14="http://schemas.microsoft.com/office/powerpoint/2010/main" val="4181793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a:solidFill>
                  <a:schemeClr val="accent4"/>
                </a:solidFill>
                <a:latin typeface="Verdana" panose="020B0604030504040204" pitchFamily="34" charset="0"/>
                <a:ea typeface="Verdana" panose="020B0604030504040204" pitchFamily="34" charset="0"/>
              </a:rPr>
              <a:t>Abstract</a:t>
            </a:r>
          </a:p>
        </p:txBody>
      </p:sp>
      <p:sp>
        <p:nvSpPr>
          <p:cNvPr id="2" name="Rectangle 1"/>
          <p:cNvSpPr/>
          <p:nvPr/>
        </p:nvSpPr>
        <p:spPr>
          <a:xfrm>
            <a:off x="725943" y="1576311"/>
            <a:ext cx="10638743" cy="1323439"/>
          </a:xfrm>
          <a:prstGeom prst="rect">
            <a:avLst/>
          </a:prstGeom>
        </p:spPr>
        <p:txBody>
          <a:bodyPr wrap="square">
            <a:spAutoFit/>
          </a:bodyPr>
          <a:lstStyle/>
          <a:p>
            <a:r>
              <a:rPr lang="en-US" sz="2000" b="0" i="0" dirty="0">
                <a:solidFill>
                  <a:schemeClr val="accent4">
                    <a:lumMod val="20000"/>
                    <a:lumOff val="80000"/>
                  </a:schemeClr>
                </a:solidFill>
                <a:effectLst/>
                <a:latin typeface="Verdana" panose="020B0604030504040204" pitchFamily="34" charset="0"/>
                <a:ea typeface="Verdana" panose="020B0604030504040204" pitchFamily="34" charset="0"/>
              </a:rPr>
              <a:t>The purpose of this project work is focused on developing a secure and efficient model for data transfer between client and server that is end-to-end encrypted and promotes data integrity. It is demonstrated using a simple text messaging application which provides assurance to the user by securing their data.</a:t>
            </a:r>
          </a:p>
        </p:txBody>
      </p:sp>
      <p:pic>
        <p:nvPicPr>
          <p:cNvPr id="1028" name="Picture 4" descr="Premium User 3D Illustration download in PNG, OBJ or Blend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8" y="3662321"/>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emium User 3D Illustration download in PNG, OBJ or Blend format"/>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2918" y="3662321"/>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329" y="5304114"/>
            <a:ext cx="619557" cy="595355"/>
          </a:xfrm>
          <a:prstGeom prst="rect">
            <a:avLst/>
          </a:prstGeom>
        </p:spPr>
      </p:pic>
      <p:pic>
        <p:nvPicPr>
          <p:cNvPr id="1026" name="Picture 2" descr="Data center server isometric flat icon 3d Vector Imag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8426" b="83056" l="28700" r="72400">
                        <a14:foregroundMark x1="47600" y1="25648" x2="29900" y2="32222"/>
                        <a14:foregroundMark x1="29900" y1="32222" x2="28700" y2="47500"/>
                        <a14:foregroundMark x1="28700" y1="47500" x2="35500" y2="58333"/>
                        <a14:foregroundMark x1="35500" y1="58333" x2="51200" y2="63796"/>
                        <a14:foregroundMark x1="51200" y1="63796" x2="64900" y2="59630"/>
                        <a14:foregroundMark x1="64900" y1="59630" x2="68600" y2="43426"/>
                        <a14:foregroundMark x1="68600" y1="43426" x2="55800" y2="24537"/>
                        <a14:foregroundMark x1="55800" y1="24537" x2="48200" y2="23056"/>
                        <a14:foregroundMark x1="53800" y1="35926" x2="58100" y2="60278"/>
                        <a14:foregroundMark x1="46300" y1="64352" x2="60900" y2="61759"/>
                        <a14:foregroundMark x1="48500" y1="67500" x2="62300" y2="63148"/>
                        <a14:foregroundMark x1="62300" y1="63148" x2="69900" y2="52593"/>
                        <a14:foregroundMark x1="69900" y1="52593" x2="69600" y2="33333"/>
                        <a14:foregroundMark x1="51000" y1="68889" x2="60000" y2="64630"/>
                        <a14:foregroundMark x1="64900" y1="61204" x2="72200" y2="50370"/>
                        <a14:foregroundMark x1="72200" y1="50370" x2="72000" y2="31389"/>
                        <a14:foregroundMark x1="55300" y1="26759" x2="50400" y2="18426"/>
                        <a14:foregroundMark x1="65500" y1="61759" x2="71400" y2="58333"/>
                        <a14:foregroundMark x1="72400" y1="58056" x2="72400" y2="58056"/>
                        <a14:foregroundMark x1="71400" y1="55741" x2="71400" y2="55741"/>
                        <a14:backgroundMark x1="27100" y1="37963" x2="27100" y2="37963"/>
                        <a14:backgroundMark x1="26500" y1="48241" x2="26500" y2="48241"/>
                      </a14:backgroundRemoval>
                    </a14:imgEffect>
                  </a14:imgLayer>
                </a14:imgProps>
              </a:ext>
              <a:ext uri="{28A0092B-C50C-407E-A947-70E740481C1C}">
                <a14:useLocalDpi xmlns:a14="http://schemas.microsoft.com/office/drawing/2010/main" val="0"/>
              </a:ext>
            </a:extLst>
          </a:blip>
          <a:srcRect l="25267" t="11299" r="24422" b="8928"/>
          <a:stretch/>
        </p:blipFill>
        <p:spPr bwMode="auto">
          <a:xfrm>
            <a:off x="5081414" y="2906585"/>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33604" y="6015709"/>
            <a:ext cx="3419834" cy="338554"/>
          </a:xfrm>
          <a:prstGeom prst="rect">
            <a:avLst/>
          </a:prstGeom>
        </p:spPr>
        <p:txBody>
          <a:bodyPr wrap="square">
            <a:spAutoFit/>
          </a:bodyPr>
          <a:lstStyle/>
          <a:p>
            <a:pPr algn="ctr"/>
            <a:r>
              <a:rPr lang="en-US" sz="1600" b="0" i="0" dirty="0">
                <a:solidFill>
                  <a:schemeClr val="accent4">
                    <a:lumMod val="20000"/>
                    <a:lumOff val="80000"/>
                  </a:schemeClr>
                </a:solidFill>
                <a:effectLst/>
                <a:latin typeface="Verdana" panose="020B0604030504040204" pitchFamily="34" charset="0"/>
                <a:ea typeface="Verdana" panose="020B0604030504040204" pitchFamily="34" charset="0"/>
              </a:rPr>
              <a:t>End-to-End Encrypted</a:t>
            </a:r>
          </a:p>
        </p:txBody>
      </p:sp>
      <p:sp>
        <p:nvSpPr>
          <p:cNvPr id="12" name="Rectangle 11"/>
          <p:cNvSpPr/>
          <p:nvPr/>
        </p:nvSpPr>
        <p:spPr>
          <a:xfrm>
            <a:off x="4346972" y="6015709"/>
            <a:ext cx="3419834" cy="338554"/>
          </a:xfrm>
          <a:prstGeom prst="rect">
            <a:avLst/>
          </a:prstGeom>
        </p:spPr>
        <p:txBody>
          <a:bodyPr wrap="square">
            <a:spAutoFit/>
          </a:bodyPr>
          <a:lstStyle/>
          <a:p>
            <a:pPr algn="ctr"/>
            <a:r>
              <a:rPr lang="en-US" sz="1600" b="0" i="0" dirty="0">
                <a:solidFill>
                  <a:schemeClr val="accent4">
                    <a:lumMod val="20000"/>
                    <a:lumOff val="80000"/>
                  </a:schemeClr>
                </a:solidFill>
                <a:effectLst/>
                <a:latin typeface="Verdana" panose="020B0604030504040204" pitchFamily="34" charset="0"/>
                <a:ea typeface="Verdana" panose="020B0604030504040204" pitchFamily="34" charset="0"/>
              </a:rPr>
              <a:t>Data Integrity</a:t>
            </a:r>
          </a:p>
        </p:txBody>
      </p:sp>
      <p:sp>
        <p:nvSpPr>
          <p:cNvPr id="13" name="Rectangle 12"/>
          <p:cNvSpPr/>
          <p:nvPr/>
        </p:nvSpPr>
        <p:spPr>
          <a:xfrm>
            <a:off x="8460340" y="6015709"/>
            <a:ext cx="3419834" cy="338554"/>
          </a:xfrm>
          <a:prstGeom prst="rect">
            <a:avLst/>
          </a:prstGeom>
        </p:spPr>
        <p:txBody>
          <a:bodyPr wrap="square">
            <a:spAutoFit/>
          </a:bodyPr>
          <a:lstStyle/>
          <a:p>
            <a:pPr algn="ctr"/>
            <a:r>
              <a:rPr lang="en-US" sz="1600" dirty="0">
                <a:solidFill>
                  <a:schemeClr val="accent4">
                    <a:lumMod val="20000"/>
                    <a:lumOff val="80000"/>
                  </a:schemeClr>
                </a:solidFill>
                <a:latin typeface="Verdana" panose="020B0604030504040204" pitchFamily="34" charset="0"/>
                <a:ea typeface="Verdana" panose="020B0604030504040204" pitchFamily="34" charset="0"/>
              </a:rPr>
              <a:t>Strong</a:t>
            </a:r>
            <a:r>
              <a:rPr lang="en-US" sz="1600" b="0" i="0" dirty="0">
                <a:solidFill>
                  <a:schemeClr val="accent4">
                    <a:lumMod val="20000"/>
                    <a:lumOff val="80000"/>
                  </a:schemeClr>
                </a:solidFill>
                <a:effectLst/>
                <a:latin typeface="Verdana" panose="020B0604030504040204" pitchFamily="34" charset="0"/>
                <a:ea typeface="Verdana" panose="020B0604030504040204" pitchFamily="34" charset="0"/>
              </a:rPr>
              <a:t> Hashing &amp; Encryption</a:t>
            </a:r>
          </a:p>
        </p:txBody>
      </p:sp>
    </p:spTree>
    <p:extLst>
      <p:ext uri="{BB962C8B-B14F-4D97-AF65-F5344CB8AC3E}">
        <p14:creationId xmlns:p14="http://schemas.microsoft.com/office/powerpoint/2010/main" val="318115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100"/>
                                  </p:stCondLst>
                                  <p:childTnLst>
                                    <p:animMotion origin="layout" path="M 2.08333E-7 3.33333E-6 L 0.36159 -0.13334 L 0.72578 -0.01482 " pathEditMode="relative" rAng="0" ptsTypes="AAA">
                                      <p:cBhvr>
                                        <p:cTn id="6" dur="3450" fill="hold"/>
                                        <p:tgtEl>
                                          <p:spTgt spid="4"/>
                                        </p:tgtEl>
                                        <p:attrNameLst>
                                          <p:attrName>ppt_x</p:attrName>
                                          <p:attrName>ppt_y</p:attrName>
                                        </p:attrNameLst>
                                      </p:cBhvr>
                                      <p:rCtr x="36289" y="-6667"/>
                                    </p:animMotion>
                                  </p:childTnLst>
                                </p:cTn>
                              </p:par>
                              <p:par>
                                <p:cTn id="7" presetID="32" presetClass="emph" presetSubtype="0" repeatCount="indefinite" fill="hold" nodeType="withEffect">
                                  <p:stCondLst>
                                    <p:cond delay="1300"/>
                                  </p:stCondLst>
                                  <p:childTnLst>
                                    <p:animRot by="120000">
                                      <p:cBhvr>
                                        <p:cTn id="8" dur="150" fill="hold">
                                          <p:stCondLst>
                                            <p:cond delay="0"/>
                                          </p:stCondLst>
                                        </p:cTn>
                                        <p:tgtEl>
                                          <p:spTgt spid="1026"/>
                                        </p:tgtEl>
                                        <p:attrNameLst>
                                          <p:attrName>r</p:attrName>
                                        </p:attrNameLst>
                                      </p:cBhvr>
                                    </p:animRot>
                                    <p:animRot by="-240000">
                                      <p:cBhvr>
                                        <p:cTn id="9" dur="300" fill="hold">
                                          <p:stCondLst>
                                            <p:cond delay="300"/>
                                          </p:stCondLst>
                                        </p:cTn>
                                        <p:tgtEl>
                                          <p:spTgt spid="1026"/>
                                        </p:tgtEl>
                                        <p:attrNameLst>
                                          <p:attrName>r</p:attrName>
                                        </p:attrNameLst>
                                      </p:cBhvr>
                                    </p:animRot>
                                    <p:animRot by="240000">
                                      <p:cBhvr>
                                        <p:cTn id="10" dur="300" fill="hold">
                                          <p:stCondLst>
                                            <p:cond delay="600"/>
                                          </p:stCondLst>
                                        </p:cTn>
                                        <p:tgtEl>
                                          <p:spTgt spid="1026"/>
                                        </p:tgtEl>
                                        <p:attrNameLst>
                                          <p:attrName>r</p:attrName>
                                        </p:attrNameLst>
                                      </p:cBhvr>
                                    </p:animRot>
                                    <p:animRot by="-240000">
                                      <p:cBhvr>
                                        <p:cTn id="11" dur="300" fill="hold">
                                          <p:stCondLst>
                                            <p:cond delay="900"/>
                                          </p:stCondLst>
                                        </p:cTn>
                                        <p:tgtEl>
                                          <p:spTgt spid="1026"/>
                                        </p:tgtEl>
                                        <p:attrNameLst>
                                          <p:attrName>r</p:attrName>
                                        </p:attrNameLst>
                                      </p:cBhvr>
                                    </p:animRot>
                                    <p:animRot by="120000">
                                      <p:cBhvr>
                                        <p:cTn id="12" dur="300" fill="hold">
                                          <p:stCondLst>
                                            <p:cond delay="1200"/>
                                          </p:stCondLst>
                                        </p:cTn>
                                        <p:tgtEl>
                                          <p:spTgt spid="1026"/>
                                        </p:tgtEl>
                                        <p:attrNameLst>
                                          <p:attrName>r</p:attrName>
                                        </p:attrNameLst>
                                      </p:cBhvr>
                                    </p:animRot>
                                  </p:childTnLst>
                                </p:cTn>
                              </p:par>
                              <p:par>
                                <p:cTn id="13" presetID="21" presetClass="emph" presetSubtype="0" repeatCount="indefinite" fill="hold" grpId="0" nodeType="withEffect">
                                  <p:stCondLst>
                                    <p:cond delay="3500"/>
                                  </p:stCondLst>
                                  <p:childTnLst>
                                    <p:animClr clrSpc="hsl" dir="cw">
                                      <p:cBhvr override="childStyle">
                                        <p:cTn id="14" dur="2000" fill="hold"/>
                                        <p:tgtEl>
                                          <p:spTgt spid="11"/>
                                        </p:tgtEl>
                                        <p:attrNameLst>
                                          <p:attrName>style.color</p:attrName>
                                        </p:attrNameLst>
                                      </p:cBhvr>
                                      <p:by>
                                        <p:hsl h="7200000" s="0" l="0"/>
                                      </p:by>
                                    </p:animClr>
                                    <p:animClr clrSpc="hsl" dir="cw">
                                      <p:cBhvr>
                                        <p:cTn id="15" dur="2000" fill="hold"/>
                                        <p:tgtEl>
                                          <p:spTgt spid="11"/>
                                        </p:tgtEl>
                                        <p:attrNameLst>
                                          <p:attrName>fillcolor</p:attrName>
                                        </p:attrNameLst>
                                      </p:cBhvr>
                                      <p:by>
                                        <p:hsl h="7200000" s="0" l="0"/>
                                      </p:by>
                                    </p:animClr>
                                    <p:animClr clrSpc="hsl" dir="cw">
                                      <p:cBhvr>
                                        <p:cTn id="16" dur="2000" fill="hold"/>
                                        <p:tgtEl>
                                          <p:spTgt spid="11"/>
                                        </p:tgtEl>
                                        <p:attrNameLst>
                                          <p:attrName>stroke.color</p:attrName>
                                        </p:attrNameLst>
                                      </p:cBhvr>
                                      <p:by>
                                        <p:hsl h="7200000" s="0" l="0"/>
                                      </p:by>
                                    </p:animClr>
                                    <p:set>
                                      <p:cBhvr>
                                        <p:cTn id="17" dur="2000" fill="hold"/>
                                        <p:tgtEl>
                                          <p:spTgt spid="11"/>
                                        </p:tgtEl>
                                        <p:attrNameLst>
                                          <p:attrName>fill.type</p:attrName>
                                        </p:attrNameLst>
                                      </p:cBhvr>
                                      <p:to>
                                        <p:strVal val="solid"/>
                                      </p:to>
                                    </p:set>
                                  </p:childTnLst>
                                </p:cTn>
                              </p:par>
                              <p:par>
                                <p:cTn id="18" presetID="21" presetClass="emph" presetSubtype="0" repeatCount="indefinite" fill="hold" grpId="0" nodeType="withEffect">
                                  <p:stCondLst>
                                    <p:cond delay="5200"/>
                                  </p:stCondLst>
                                  <p:childTnLst>
                                    <p:animClr clrSpc="hsl" dir="cw">
                                      <p:cBhvr override="childStyle">
                                        <p:cTn id="19" dur="2000" fill="hold"/>
                                        <p:tgtEl>
                                          <p:spTgt spid="12"/>
                                        </p:tgtEl>
                                        <p:attrNameLst>
                                          <p:attrName>style.color</p:attrName>
                                        </p:attrNameLst>
                                      </p:cBhvr>
                                      <p:by>
                                        <p:hsl h="7200000" s="0" l="0"/>
                                      </p:by>
                                    </p:animClr>
                                    <p:animClr clrSpc="hsl" dir="cw">
                                      <p:cBhvr>
                                        <p:cTn id="20" dur="2000" fill="hold"/>
                                        <p:tgtEl>
                                          <p:spTgt spid="12"/>
                                        </p:tgtEl>
                                        <p:attrNameLst>
                                          <p:attrName>fillcolor</p:attrName>
                                        </p:attrNameLst>
                                      </p:cBhvr>
                                      <p:by>
                                        <p:hsl h="7200000" s="0" l="0"/>
                                      </p:by>
                                    </p:animClr>
                                    <p:animClr clrSpc="hsl" dir="cw">
                                      <p:cBhvr>
                                        <p:cTn id="21" dur="2000" fill="hold"/>
                                        <p:tgtEl>
                                          <p:spTgt spid="12"/>
                                        </p:tgtEl>
                                        <p:attrNameLst>
                                          <p:attrName>stroke.color</p:attrName>
                                        </p:attrNameLst>
                                      </p:cBhvr>
                                      <p:by>
                                        <p:hsl h="7200000" s="0" l="0"/>
                                      </p:by>
                                    </p:animClr>
                                    <p:set>
                                      <p:cBhvr>
                                        <p:cTn id="22" dur="2000" fill="hold"/>
                                        <p:tgtEl>
                                          <p:spTgt spid="12"/>
                                        </p:tgtEl>
                                        <p:attrNameLst>
                                          <p:attrName>fill.type</p:attrName>
                                        </p:attrNameLst>
                                      </p:cBhvr>
                                      <p:to>
                                        <p:strVal val="solid"/>
                                      </p:to>
                                    </p:set>
                                  </p:childTnLst>
                                </p:cTn>
                              </p:par>
                              <p:par>
                                <p:cTn id="23" presetID="21" presetClass="emph" presetSubtype="0" repeatCount="indefinite" fill="hold" grpId="0" nodeType="withEffect">
                                  <p:stCondLst>
                                    <p:cond delay="1300"/>
                                  </p:stCondLst>
                                  <p:childTnLst>
                                    <p:animClr clrSpc="hsl" dir="cw">
                                      <p:cBhvr override="childStyle">
                                        <p:cTn id="24" dur="2000" fill="hold"/>
                                        <p:tgtEl>
                                          <p:spTgt spid="13"/>
                                        </p:tgtEl>
                                        <p:attrNameLst>
                                          <p:attrName>style.color</p:attrName>
                                        </p:attrNameLst>
                                      </p:cBhvr>
                                      <p:by>
                                        <p:hsl h="7200000" s="0" l="0"/>
                                      </p:by>
                                    </p:animClr>
                                    <p:animClr clrSpc="hsl" dir="cw">
                                      <p:cBhvr>
                                        <p:cTn id="25" dur="2000" fill="hold"/>
                                        <p:tgtEl>
                                          <p:spTgt spid="13"/>
                                        </p:tgtEl>
                                        <p:attrNameLst>
                                          <p:attrName>fillcolor</p:attrName>
                                        </p:attrNameLst>
                                      </p:cBhvr>
                                      <p:by>
                                        <p:hsl h="7200000" s="0" l="0"/>
                                      </p:by>
                                    </p:animClr>
                                    <p:animClr clrSpc="hsl" dir="cw">
                                      <p:cBhvr>
                                        <p:cTn id="26" dur="2000" fill="hold"/>
                                        <p:tgtEl>
                                          <p:spTgt spid="13"/>
                                        </p:tgtEl>
                                        <p:attrNameLst>
                                          <p:attrName>stroke.color</p:attrName>
                                        </p:attrNameLst>
                                      </p:cBhvr>
                                      <p:by>
                                        <p:hsl h="7200000" s="0" l="0"/>
                                      </p:by>
                                    </p:animClr>
                                    <p:set>
                                      <p:cBhvr>
                                        <p:cTn id="27" dur="2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386BD7D-3C31-A3FF-90FF-004C3266180E}"/>
              </a:ext>
            </a:extLst>
          </p:cNvPr>
          <p:cNvGrpSpPr/>
          <p:nvPr/>
        </p:nvGrpSpPr>
        <p:grpSpPr>
          <a:xfrm>
            <a:off x="979990" y="190858"/>
            <a:ext cx="10232021" cy="6476285"/>
            <a:chOff x="833375" y="190858"/>
            <a:chExt cx="10232021" cy="6476285"/>
          </a:xfrm>
        </p:grpSpPr>
        <p:sp>
          <p:nvSpPr>
            <p:cNvPr id="2" name="Rectangle: Rounded Corners 1">
              <a:extLst>
                <a:ext uri="{FF2B5EF4-FFF2-40B4-BE49-F238E27FC236}">
                  <a16:creationId xmlns:a16="http://schemas.microsoft.com/office/drawing/2014/main" id="{F75B061D-4EE5-60F6-35EF-B04EE06EF136}"/>
                </a:ext>
              </a:extLst>
            </p:cNvPr>
            <p:cNvSpPr/>
            <p:nvPr/>
          </p:nvSpPr>
          <p:spPr>
            <a:xfrm>
              <a:off x="833375" y="190858"/>
              <a:ext cx="10232021" cy="6476284"/>
            </a:xfrm>
            <a:prstGeom prst="roundRect">
              <a:avLst>
                <a:gd name="adj" fmla="val 63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720" y="282469"/>
              <a:ext cx="8662622" cy="6384674"/>
            </a:xfrm>
            <a:prstGeom prst="rect">
              <a:avLst/>
            </a:prstGeom>
          </p:spPr>
        </p:pic>
      </p:grpSp>
    </p:spTree>
    <p:extLst>
      <p:ext uri="{BB962C8B-B14F-4D97-AF65-F5344CB8AC3E}">
        <p14:creationId xmlns:p14="http://schemas.microsoft.com/office/powerpoint/2010/main" val="82068180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9872" y="334012"/>
            <a:ext cx="11052256" cy="5878532"/>
          </a:xfrm>
          <a:prstGeom prst="rect">
            <a:avLst/>
          </a:prstGeom>
        </p:spPr>
        <p:txBody>
          <a:bodyPr wrap="square">
            <a:spAutoFit/>
          </a:bodyPr>
          <a:lstStyle/>
          <a:p>
            <a:pPr>
              <a:lnSpc>
                <a:spcPct val="200000"/>
              </a:lnSpc>
            </a:pPr>
            <a:r>
              <a:rPr lang="en-US" sz="3200" b="1" dirty="0">
                <a:solidFill>
                  <a:srgbClr val="1FB2A5"/>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We can observe that the proposed </a:t>
            </a:r>
            <a:r>
              <a:rPr lang="en-US" sz="2400" i="1" dirty="0">
                <a:solidFill>
                  <a:srgbClr val="1FB2A5"/>
                </a:solidFill>
                <a:latin typeface="Verdana" panose="020B0604030504040204" pitchFamily="34" charset="0"/>
                <a:ea typeface="Verdana" panose="020B0604030504040204" pitchFamily="34" charset="0"/>
              </a:rPr>
              <a:t>AES-512 algorithm takes twice the time than AES-128</a:t>
            </a:r>
          </a:p>
          <a:p>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There exist </a:t>
            </a:r>
            <a:r>
              <a:rPr lang="en-US" sz="2400" i="1" dirty="0">
                <a:solidFill>
                  <a:srgbClr val="1FB2A5"/>
                </a:solidFill>
                <a:latin typeface="Verdana" panose="020B0604030504040204" pitchFamily="34" charset="0"/>
                <a:ea typeface="Verdana" panose="020B0604030504040204" pitchFamily="34" charset="0"/>
              </a:rPr>
              <a:t>certain key combination for which AES-512 is even faster than traditional AES</a:t>
            </a:r>
            <a:r>
              <a:rPr lang="en-US" sz="2400" dirty="0">
                <a:solidFill>
                  <a:srgbClr val="D0F7F4"/>
                </a:solidFill>
                <a:latin typeface="Verdana" panose="020B0604030504040204" pitchFamily="34" charset="0"/>
                <a:ea typeface="Verdana" panose="020B0604030504040204" pitchFamily="34" charset="0"/>
              </a:rPr>
              <a:t>.</a:t>
            </a:r>
          </a:p>
          <a:p>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However, the traditional AES key scheduling works on 128 bit state but </a:t>
            </a:r>
            <a:r>
              <a:rPr lang="en-US" sz="2400" i="1" dirty="0">
                <a:solidFill>
                  <a:srgbClr val="1FB2A5"/>
                </a:solidFill>
                <a:latin typeface="Verdana" panose="020B0604030504040204" pitchFamily="34" charset="0"/>
                <a:ea typeface="Verdana" panose="020B0604030504040204" pitchFamily="34" charset="0"/>
              </a:rPr>
              <a:t>AES-512 works on 512 bit state</a:t>
            </a:r>
            <a:r>
              <a:rPr lang="en-US" sz="2400" dirty="0">
                <a:solidFill>
                  <a:srgbClr val="D0F7F4"/>
                </a:solidFill>
                <a:latin typeface="Verdana" panose="020B0604030504040204" pitchFamily="34" charset="0"/>
                <a:ea typeface="Verdana" panose="020B0604030504040204" pitchFamily="34" charset="0"/>
              </a:rPr>
              <a:t>. Therefore we can observe that the </a:t>
            </a:r>
            <a:r>
              <a:rPr lang="en-US" sz="2400" i="1" dirty="0">
                <a:solidFill>
                  <a:srgbClr val="1FB2A5"/>
                </a:solidFill>
                <a:latin typeface="Verdana" panose="020B0604030504040204" pitchFamily="34" charset="0"/>
                <a:ea typeface="Verdana" panose="020B0604030504040204" pitchFamily="34" charset="0"/>
              </a:rPr>
              <a:t>Throughput for AES-512 higher than other AES variants</a:t>
            </a:r>
            <a:r>
              <a:rPr lang="en-US" sz="2400" dirty="0">
                <a:solidFill>
                  <a:srgbClr val="D0F7F4"/>
                </a:solidFill>
                <a:latin typeface="Verdana" panose="020B0604030504040204" pitchFamily="34" charset="0"/>
                <a:ea typeface="Verdana" panose="020B0604030504040204" pitchFamily="34" charset="0"/>
              </a:rPr>
              <a:t>.</a:t>
            </a:r>
          </a:p>
          <a:p>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In the worst case, </a:t>
            </a:r>
            <a:r>
              <a:rPr lang="en-US" sz="2400" i="1" dirty="0">
                <a:solidFill>
                  <a:srgbClr val="1FB2A5"/>
                </a:solidFill>
                <a:latin typeface="Verdana" panose="020B0604030504040204" pitchFamily="34" charset="0"/>
                <a:ea typeface="Verdana" panose="020B0604030504040204" pitchFamily="34" charset="0"/>
              </a:rPr>
              <a:t>AES-512 can be delayed up to 3 milliseconds </a:t>
            </a:r>
            <a:r>
              <a:rPr lang="en-US" sz="2400" dirty="0">
                <a:solidFill>
                  <a:srgbClr val="D0F7F4"/>
                </a:solidFill>
                <a:latin typeface="Verdana" panose="020B0604030504040204" pitchFamily="34" charset="0"/>
                <a:ea typeface="Verdana" panose="020B0604030504040204" pitchFamily="34" charset="0"/>
              </a:rPr>
              <a:t>which is around 1/100th of the second considering that </a:t>
            </a:r>
            <a:r>
              <a:rPr lang="en-US" sz="2400" i="1" dirty="0">
                <a:solidFill>
                  <a:srgbClr val="1FB2A5"/>
                </a:solidFill>
                <a:latin typeface="Verdana" panose="020B0604030504040204" pitchFamily="34" charset="0"/>
                <a:ea typeface="Verdana" panose="020B0604030504040204" pitchFamily="34" charset="0"/>
              </a:rPr>
              <a:t>Key Expansion occur only once </a:t>
            </a:r>
            <a:r>
              <a:rPr lang="en-US" sz="2400" dirty="0">
                <a:solidFill>
                  <a:srgbClr val="D0F7F4"/>
                </a:solidFill>
                <a:latin typeface="Verdana" panose="020B0604030504040204" pitchFamily="34" charset="0"/>
                <a:ea typeface="Verdana" panose="020B0604030504040204" pitchFamily="34" charset="0"/>
              </a:rPr>
              <a:t>while encrypting and decrypting.</a:t>
            </a:r>
            <a:endParaRPr lang="en-US" sz="2400" i="0" dirty="0">
              <a:solidFill>
                <a:srgbClr val="D0F7F4"/>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3429707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7022" y="468420"/>
            <a:ext cx="4633457" cy="655736"/>
          </a:xfrm>
          <a:prstGeom prst="roundRect">
            <a:avLst>
              <a:gd name="adj" fmla="val 50000"/>
            </a:avLst>
          </a:prstGeom>
          <a:solidFill>
            <a:srgbClr val="1FB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latin typeface="-apple-system"/>
              </a:rPr>
              <a:t>Variation in Key Scheduling</a:t>
            </a:r>
          </a:p>
        </p:txBody>
      </p:sp>
      <p:sp>
        <p:nvSpPr>
          <p:cNvPr id="7" name="Rectangle 6"/>
          <p:cNvSpPr/>
          <p:nvPr/>
        </p:nvSpPr>
        <p:spPr>
          <a:xfrm>
            <a:off x="765276" y="2052294"/>
            <a:ext cx="4633457" cy="3170099"/>
          </a:xfrm>
          <a:prstGeom prst="rect">
            <a:avLst/>
          </a:prstGeom>
        </p:spPr>
        <p:txBody>
          <a:bodyPr wrap="square">
            <a:spAutoFit/>
          </a:bodyPr>
          <a:lstStyle/>
          <a:p>
            <a:r>
              <a:rPr lang="en-US" sz="2000" u="sng" dirty="0">
                <a:solidFill>
                  <a:srgbClr val="1FB2A5"/>
                </a:solidFill>
                <a:latin typeface="Verdana" panose="020B0604030504040204" pitchFamily="34" charset="0"/>
                <a:ea typeface="Verdana" panose="020B0604030504040204" pitchFamily="34" charset="0"/>
              </a:rPr>
              <a:t>Pearson product-moment correlation coefficients </a:t>
            </a:r>
            <a:r>
              <a:rPr lang="en-US" sz="2000" dirty="0">
                <a:solidFill>
                  <a:srgbClr val="D0F7F4"/>
                </a:solidFill>
                <a:latin typeface="Verdana" panose="020B0604030504040204" pitchFamily="34" charset="0"/>
                <a:ea typeface="Verdana" panose="020B0604030504040204" pitchFamily="34" charset="0"/>
              </a:rPr>
              <a:t>of single and double dimensional array.</a:t>
            </a:r>
          </a:p>
          <a:p>
            <a:endParaRPr lang="en-US" sz="2000" dirty="0">
              <a:solidFill>
                <a:srgbClr val="D0F7F4"/>
              </a:solidFill>
              <a:latin typeface="Verdana" panose="020B0604030504040204" pitchFamily="34" charset="0"/>
              <a:ea typeface="Verdana" panose="020B0604030504040204" pitchFamily="34" charset="0"/>
            </a:endParaRPr>
          </a:p>
          <a:p>
            <a:r>
              <a:rPr lang="en-US" sz="2000" dirty="0">
                <a:solidFill>
                  <a:srgbClr val="D0F7F4"/>
                </a:solidFill>
                <a:latin typeface="Verdana" panose="020B0604030504040204" pitchFamily="34" charset="0"/>
                <a:ea typeface="Verdana" panose="020B0604030504040204" pitchFamily="34" charset="0"/>
              </a:rPr>
              <a:t>The analysis of secret key and last round keys for </a:t>
            </a:r>
            <a:r>
              <a:rPr lang="en-US" sz="2000" dirty="0">
                <a:solidFill>
                  <a:srgbClr val="1FB2A5"/>
                </a:solidFill>
                <a:latin typeface="Verdana" panose="020B0604030504040204" pitchFamily="34" charset="0"/>
                <a:ea typeface="Verdana" panose="020B0604030504040204" pitchFamily="34" charset="0"/>
              </a:rPr>
              <a:t>1,00,000</a:t>
            </a:r>
            <a:r>
              <a:rPr lang="en-US" sz="2000" dirty="0">
                <a:solidFill>
                  <a:srgbClr val="D0F7F4"/>
                </a:solidFill>
                <a:latin typeface="Verdana" panose="020B0604030504040204" pitchFamily="34" charset="0"/>
                <a:ea typeface="Verdana" panose="020B0604030504040204" pitchFamily="34" charset="0"/>
              </a:rPr>
              <a:t> (1 lakh) observation, where the symbol '</a:t>
            </a:r>
            <a:r>
              <a:rPr lang="en-US" sz="2000" dirty="0">
                <a:solidFill>
                  <a:srgbClr val="1FB2A5"/>
                </a:solidFill>
                <a:latin typeface="Verdana" panose="020B0604030504040204" pitchFamily="34" charset="0"/>
                <a:ea typeface="Verdana" panose="020B0604030504040204" pitchFamily="34" charset="0"/>
              </a:rPr>
              <a:t>ρ</a:t>
            </a:r>
            <a:r>
              <a:rPr lang="en-US" sz="2000" dirty="0">
                <a:solidFill>
                  <a:srgbClr val="D0F7F4"/>
                </a:solidFill>
                <a:latin typeface="Verdana" panose="020B0604030504040204" pitchFamily="34" charset="0"/>
                <a:ea typeface="Verdana" panose="020B0604030504040204" pitchFamily="34" charset="0"/>
              </a:rPr>
              <a:t>' represents the new state generate is strong when the correlation is in range </a:t>
            </a:r>
            <a:r>
              <a:rPr lang="en-US" sz="2000" dirty="0">
                <a:solidFill>
                  <a:srgbClr val="1FB2A5"/>
                </a:solidFill>
                <a:latin typeface="Verdana" panose="020B0604030504040204" pitchFamily="34" charset="0"/>
                <a:ea typeface="Verdana" panose="020B0604030504040204" pitchFamily="34" charset="0"/>
              </a:rPr>
              <a:t>0.25</a:t>
            </a:r>
            <a:r>
              <a:rPr lang="en-US" sz="2000" dirty="0">
                <a:solidFill>
                  <a:srgbClr val="D0F7F4"/>
                </a:solidFill>
                <a:latin typeface="Verdana" panose="020B0604030504040204" pitchFamily="34" charset="0"/>
                <a:ea typeface="Verdana" panose="020B0604030504040204" pitchFamily="34" charset="0"/>
              </a:rPr>
              <a:t> to </a:t>
            </a:r>
            <a:r>
              <a:rPr lang="en-US" sz="2000" dirty="0">
                <a:solidFill>
                  <a:srgbClr val="1FB2A5"/>
                </a:solidFill>
                <a:latin typeface="Verdana" panose="020B0604030504040204" pitchFamily="34" charset="0"/>
                <a:ea typeface="Verdana" panose="020B0604030504040204" pitchFamily="34" charset="0"/>
              </a:rPr>
              <a:t>-0.25</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843" b="50245"/>
          <a:stretch/>
        </p:blipFill>
        <p:spPr>
          <a:xfrm>
            <a:off x="6254794" y="948806"/>
            <a:ext cx="5302810" cy="4960387"/>
          </a:xfrm>
          <a:prstGeom prst="rect">
            <a:avLst/>
          </a:prstGeom>
        </p:spPr>
      </p:pic>
    </p:spTree>
    <p:extLst>
      <p:ext uri="{BB962C8B-B14F-4D97-AF65-F5344CB8AC3E}">
        <p14:creationId xmlns:p14="http://schemas.microsoft.com/office/powerpoint/2010/main" val="277339804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551" t="4580" r="30" b="50245"/>
          <a:stretch/>
        </p:blipFill>
        <p:spPr>
          <a:xfrm>
            <a:off x="300626" y="1041721"/>
            <a:ext cx="5660336" cy="4879187"/>
          </a:xfrm>
          <a:prstGeom prst="rect">
            <a:avLst/>
          </a:prstGeom>
        </p:spPr>
      </p:pic>
      <p:pic>
        <p:nvPicPr>
          <p:cNvPr id="2" name="Picture 1">
            <a:extLst>
              <a:ext uri="{FF2B5EF4-FFF2-40B4-BE49-F238E27FC236}">
                <a16:creationId xmlns:a16="http://schemas.microsoft.com/office/drawing/2014/main" id="{E8D761F5-F4CC-AAD8-6177-1EA9D8A13BF9}"/>
              </a:ext>
            </a:extLst>
          </p:cNvPr>
          <p:cNvPicPr>
            <a:picLocks noChangeAspect="1"/>
          </p:cNvPicPr>
          <p:nvPr/>
        </p:nvPicPr>
        <p:blipFill rotWithShape="1">
          <a:blip r:embed="rId3">
            <a:extLst>
              <a:ext uri="{28A0092B-C50C-407E-A947-70E740481C1C}">
                <a14:useLocalDpi xmlns:a14="http://schemas.microsoft.com/office/drawing/2010/main" val="0"/>
              </a:ext>
            </a:extLst>
          </a:blip>
          <a:srcRect l="454" t="53897" r="50127" b="928"/>
          <a:stretch/>
        </p:blipFill>
        <p:spPr>
          <a:xfrm>
            <a:off x="6263831" y="1041721"/>
            <a:ext cx="5660336" cy="4879187"/>
          </a:xfrm>
          <a:prstGeom prst="rect">
            <a:avLst/>
          </a:prstGeom>
        </p:spPr>
      </p:pic>
    </p:spTree>
    <p:extLst>
      <p:ext uri="{BB962C8B-B14F-4D97-AF65-F5344CB8AC3E}">
        <p14:creationId xmlns:p14="http://schemas.microsoft.com/office/powerpoint/2010/main" val="187095704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664" t="54710" r="-83" b="115"/>
          <a:stretch/>
        </p:blipFill>
        <p:spPr>
          <a:xfrm>
            <a:off x="2489997" y="320640"/>
            <a:ext cx="7212005" cy="6216719"/>
          </a:xfrm>
          <a:prstGeom prst="rect">
            <a:avLst/>
          </a:prstGeom>
        </p:spPr>
      </p:pic>
    </p:spTree>
    <p:extLst>
      <p:ext uri="{BB962C8B-B14F-4D97-AF65-F5344CB8AC3E}">
        <p14:creationId xmlns:p14="http://schemas.microsoft.com/office/powerpoint/2010/main" val="283056914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8298" y="380311"/>
            <a:ext cx="6525409" cy="5878532"/>
          </a:xfrm>
          <a:prstGeom prst="rect">
            <a:avLst/>
          </a:prstGeom>
        </p:spPr>
        <p:txBody>
          <a:bodyPr wrap="square">
            <a:spAutoFit/>
          </a:bodyPr>
          <a:lstStyle/>
          <a:p>
            <a:pPr>
              <a:lnSpc>
                <a:spcPct val="200000"/>
              </a:lnSpc>
            </a:pPr>
            <a:r>
              <a:rPr lang="en-US" sz="3200" b="1" dirty="0">
                <a:solidFill>
                  <a:srgbClr val="1FB2A5"/>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sz="2400" u="sng" dirty="0">
                <a:solidFill>
                  <a:srgbClr val="1FB2A5"/>
                </a:solidFill>
                <a:latin typeface="Verdana" panose="020B0604030504040204" pitchFamily="34" charset="0"/>
                <a:ea typeface="Verdana" panose="020B0604030504040204" pitchFamily="34" charset="0"/>
              </a:rPr>
              <a:t>AES-128</a:t>
            </a:r>
            <a:r>
              <a:rPr lang="en-US" sz="2400" dirty="0">
                <a:solidFill>
                  <a:srgbClr val="D0F7F4"/>
                </a:solidFill>
                <a:latin typeface="Verdana" panose="020B0604030504040204" pitchFamily="34" charset="0"/>
                <a:ea typeface="Verdana" panose="020B0604030504040204" pitchFamily="34" charset="0"/>
              </a:rPr>
              <a:t> Key Schedule have less correlation hence it is </a:t>
            </a:r>
            <a:r>
              <a:rPr lang="en-US" sz="2400" i="1" dirty="0">
                <a:solidFill>
                  <a:srgbClr val="1FB2A5"/>
                </a:solidFill>
                <a:latin typeface="Verdana" panose="020B0604030504040204" pitchFamily="34" charset="0"/>
                <a:ea typeface="Verdana" panose="020B0604030504040204" pitchFamily="34" charset="0"/>
              </a:rPr>
              <a:t>produces more variation</a:t>
            </a:r>
          </a:p>
          <a:p>
            <a:pPr marL="285750" indent="-285750">
              <a:buFont typeface="Arial" panose="020B0604020202020204" pitchFamily="34" charset="0"/>
              <a:buChar char="•"/>
            </a:pPr>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u="sng" dirty="0">
                <a:solidFill>
                  <a:srgbClr val="1FB2A5"/>
                </a:solidFill>
                <a:latin typeface="Verdana" panose="020B0604030504040204" pitchFamily="34" charset="0"/>
                <a:ea typeface="Verdana" panose="020B0604030504040204" pitchFamily="34" charset="0"/>
              </a:rPr>
              <a:t>AES-256</a:t>
            </a:r>
            <a:r>
              <a:rPr lang="en-US" sz="2400" dirty="0">
                <a:solidFill>
                  <a:srgbClr val="D0F7F4"/>
                </a:solidFill>
                <a:latin typeface="Verdana" panose="020B0604030504040204" pitchFamily="34" charset="0"/>
                <a:ea typeface="Verdana" panose="020B0604030504040204" pitchFamily="34" charset="0"/>
              </a:rPr>
              <a:t> and AES-192 is mainly have </a:t>
            </a:r>
            <a:r>
              <a:rPr lang="en-US" sz="2400" i="1" dirty="0">
                <a:solidFill>
                  <a:srgbClr val="1FB2A5"/>
                </a:solidFill>
                <a:latin typeface="Verdana" panose="020B0604030504040204" pitchFamily="34" charset="0"/>
                <a:ea typeface="Verdana" panose="020B0604030504040204" pitchFamily="34" charset="0"/>
              </a:rPr>
              <a:t>high correlation </a:t>
            </a:r>
            <a:r>
              <a:rPr lang="en-US" sz="2400" dirty="0">
                <a:solidFill>
                  <a:srgbClr val="D0F7F4"/>
                </a:solidFill>
                <a:latin typeface="Verdana" panose="020B0604030504040204" pitchFamily="34" charset="0"/>
                <a:ea typeface="Verdana" panose="020B0604030504040204" pitchFamily="34" charset="0"/>
              </a:rPr>
              <a:t>or </a:t>
            </a:r>
            <a:r>
              <a:rPr lang="en-US" sz="2400" i="1" dirty="0">
                <a:solidFill>
                  <a:srgbClr val="1FB2A5"/>
                </a:solidFill>
                <a:latin typeface="Verdana" panose="020B0604030504040204" pitchFamily="34" charset="0"/>
                <a:ea typeface="Verdana" panose="020B0604030504040204" pitchFamily="34" charset="0"/>
              </a:rPr>
              <a:t>high negatively correlation</a:t>
            </a:r>
          </a:p>
          <a:p>
            <a:pPr marL="285750" indent="-285750">
              <a:buFont typeface="Arial" panose="020B0604020202020204" pitchFamily="34" charset="0"/>
              <a:buChar char="•"/>
            </a:pPr>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u="sng" dirty="0">
                <a:solidFill>
                  <a:srgbClr val="1FB2A5"/>
                </a:solidFill>
                <a:latin typeface="Verdana" panose="020B0604030504040204" pitchFamily="34" charset="0"/>
                <a:ea typeface="Verdana" panose="020B0604030504040204" pitchFamily="34" charset="0"/>
              </a:rPr>
              <a:t>AES-512</a:t>
            </a:r>
            <a:r>
              <a:rPr lang="en-US" sz="2400" dirty="0">
                <a:solidFill>
                  <a:srgbClr val="D0F7F4"/>
                </a:solidFill>
                <a:latin typeface="Verdana" panose="020B0604030504040204" pitchFamily="34" charset="0"/>
                <a:ea typeface="Verdana" panose="020B0604030504040204" pitchFamily="34" charset="0"/>
              </a:rPr>
              <a:t> have slightly more correlation as compared to AES-128</a:t>
            </a:r>
          </a:p>
          <a:p>
            <a:pPr marL="285750" indent="-285750">
              <a:buFont typeface="Arial" panose="020B0604020202020204" pitchFamily="34" charset="0"/>
              <a:buChar char="•"/>
            </a:pPr>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The order of key variations: </a:t>
            </a:r>
          </a:p>
          <a:p>
            <a:r>
              <a:rPr lang="en-US" sz="2400" dirty="0">
                <a:solidFill>
                  <a:srgbClr val="D0F7F4"/>
                </a:solidFill>
                <a:latin typeface="Verdana" panose="020B0604030504040204" pitchFamily="34" charset="0"/>
                <a:ea typeface="Verdana" panose="020B0604030504040204" pitchFamily="34" charset="0"/>
              </a:rPr>
              <a:t>    </a:t>
            </a:r>
            <a:r>
              <a:rPr lang="en-US" sz="2000" dirty="0">
                <a:solidFill>
                  <a:srgbClr val="86E0D8"/>
                </a:solidFill>
                <a:latin typeface="Verdana" panose="020B0604030504040204" pitchFamily="34" charset="0"/>
                <a:ea typeface="Verdana" panose="020B0604030504040204" pitchFamily="34" charset="0"/>
              </a:rPr>
              <a:t>AES-128</a:t>
            </a:r>
            <a:r>
              <a:rPr lang="en-US" sz="2000" dirty="0">
                <a:solidFill>
                  <a:srgbClr val="D0F7F4"/>
                </a:solidFill>
                <a:latin typeface="Verdana" panose="020B0604030504040204" pitchFamily="34" charset="0"/>
                <a:ea typeface="Verdana" panose="020B0604030504040204" pitchFamily="34" charset="0"/>
              </a:rPr>
              <a:t> &gt; </a:t>
            </a:r>
            <a:r>
              <a:rPr lang="en-US" sz="2000" dirty="0">
                <a:solidFill>
                  <a:srgbClr val="86E0D8"/>
                </a:solidFill>
                <a:latin typeface="Verdana" panose="020B0604030504040204" pitchFamily="34" charset="0"/>
                <a:ea typeface="Verdana" panose="020B0604030504040204" pitchFamily="34" charset="0"/>
              </a:rPr>
              <a:t>AES-512</a:t>
            </a:r>
            <a:r>
              <a:rPr lang="en-US" sz="2000" dirty="0">
                <a:solidFill>
                  <a:srgbClr val="D0F7F4"/>
                </a:solidFill>
                <a:latin typeface="Verdana" panose="020B0604030504040204" pitchFamily="34" charset="0"/>
                <a:ea typeface="Verdana" panose="020B0604030504040204" pitchFamily="34" charset="0"/>
              </a:rPr>
              <a:t> &gt; </a:t>
            </a:r>
            <a:r>
              <a:rPr lang="en-US" sz="2000" dirty="0">
                <a:solidFill>
                  <a:srgbClr val="86E0D8"/>
                </a:solidFill>
                <a:latin typeface="Verdana" panose="020B0604030504040204" pitchFamily="34" charset="0"/>
                <a:ea typeface="Verdana" panose="020B0604030504040204" pitchFamily="34" charset="0"/>
              </a:rPr>
              <a:t>AES-192</a:t>
            </a:r>
            <a:r>
              <a:rPr lang="en-US" sz="2000" dirty="0">
                <a:solidFill>
                  <a:srgbClr val="D0F7F4"/>
                </a:solidFill>
                <a:latin typeface="Verdana" panose="020B0604030504040204" pitchFamily="34" charset="0"/>
                <a:ea typeface="Verdana" panose="020B0604030504040204" pitchFamily="34" charset="0"/>
              </a:rPr>
              <a:t> ≈ </a:t>
            </a:r>
            <a:r>
              <a:rPr lang="en-US" sz="2000" dirty="0">
                <a:solidFill>
                  <a:srgbClr val="86E0D8"/>
                </a:solidFill>
                <a:latin typeface="Verdana" panose="020B0604030504040204" pitchFamily="34" charset="0"/>
                <a:ea typeface="Verdana" panose="020B0604030504040204" pitchFamily="34" charset="0"/>
              </a:rPr>
              <a:t>AES-256</a:t>
            </a:r>
            <a:endParaRPr lang="en-US" sz="2400" i="0" dirty="0">
              <a:solidFill>
                <a:srgbClr val="86E0D8"/>
              </a:solidFill>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15C6D8E4-4986-CA55-5383-084F8EBDA5A3}"/>
              </a:ext>
            </a:extLst>
          </p:cNvPr>
          <p:cNvPicPr>
            <a:picLocks noChangeAspect="1"/>
          </p:cNvPicPr>
          <p:nvPr/>
        </p:nvPicPr>
        <p:blipFill rotWithShape="1">
          <a:blip r:embed="rId2">
            <a:extLst>
              <a:ext uri="{28A0092B-C50C-407E-A947-70E740481C1C}">
                <a14:useLocalDpi xmlns:a14="http://schemas.microsoft.com/office/drawing/2010/main" val="0"/>
              </a:ext>
            </a:extLst>
          </a:blip>
          <a:srcRect r="24174" b="68542"/>
          <a:stretch/>
        </p:blipFill>
        <p:spPr>
          <a:xfrm>
            <a:off x="7326775" y="380311"/>
            <a:ext cx="4416942" cy="2177092"/>
          </a:xfrm>
          <a:prstGeom prst="rect">
            <a:avLst/>
          </a:prstGeom>
        </p:spPr>
      </p:pic>
      <p:pic>
        <p:nvPicPr>
          <p:cNvPr id="3" name="Picture 2">
            <a:extLst>
              <a:ext uri="{FF2B5EF4-FFF2-40B4-BE49-F238E27FC236}">
                <a16:creationId xmlns:a16="http://schemas.microsoft.com/office/drawing/2014/main" id="{009F76E0-8F8D-9A65-DBE5-0325B6651331}"/>
              </a:ext>
            </a:extLst>
          </p:cNvPr>
          <p:cNvPicPr>
            <a:picLocks noChangeAspect="1"/>
          </p:cNvPicPr>
          <p:nvPr/>
        </p:nvPicPr>
        <p:blipFill rotWithShape="1">
          <a:blip r:embed="rId2">
            <a:extLst>
              <a:ext uri="{28A0092B-C50C-407E-A947-70E740481C1C}">
                <a14:useLocalDpi xmlns:a14="http://schemas.microsoft.com/office/drawing/2010/main" val="0"/>
              </a:ext>
            </a:extLst>
          </a:blip>
          <a:srcRect t="30078"/>
          <a:stretch/>
        </p:blipFill>
        <p:spPr>
          <a:xfrm>
            <a:off x="7326775" y="2855782"/>
            <a:ext cx="4462888" cy="3621907"/>
          </a:xfrm>
          <a:prstGeom prst="rect">
            <a:avLst/>
          </a:prstGeom>
        </p:spPr>
      </p:pic>
    </p:spTree>
    <p:extLst>
      <p:ext uri="{BB962C8B-B14F-4D97-AF65-F5344CB8AC3E}">
        <p14:creationId xmlns:p14="http://schemas.microsoft.com/office/powerpoint/2010/main" val="24912093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7022" y="306374"/>
            <a:ext cx="4894651" cy="655736"/>
          </a:xfrm>
          <a:prstGeom prst="roundRect">
            <a:avLst>
              <a:gd name="adj" fmla="val 50000"/>
            </a:avLst>
          </a:prstGeom>
          <a:solidFill>
            <a:srgbClr val="1FB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latin typeface="-apple-system"/>
              </a:rPr>
              <a:t>Encryption and Decryption Time</a:t>
            </a:r>
          </a:p>
        </p:txBody>
      </p:sp>
      <p:sp>
        <p:nvSpPr>
          <p:cNvPr id="7" name="Rectangle 6"/>
          <p:cNvSpPr/>
          <p:nvPr/>
        </p:nvSpPr>
        <p:spPr>
          <a:xfrm>
            <a:off x="767803" y="1071904"/>
            <a:ext cx="10407252" cy="707886"/>
          </a:xfrm>
          <a:prstGeom prst="rect">
            <a:avLst/>
          </a:prstGeom>
        </p:spPr>
        <p:txBody>
          <a:bodyPr wrap="square">
            <a:spAutoFit/>
          </a:bodyPr>
          <a:lstStyle/>
          <a:p>
            <a:r>
              <a:rPr lang="en-US" sz="2000" dirty="0">
                <a:solidFill>
                  <a:srgbClr val="D0F7F4"/>
                </a:solidFill>
                <a:latin typeface="Verdana" panose="020B0604030504040204" pitchFamily="34" charset="0"/>
                <a:ea typeface="Verdana" panose="020B0604030504040204" pitchFamily="34" charset="0"/>
              </a:rPr>
              <a:t>The analysis of the time taken by the AES algorithm to perform encryption and decryption for different file sizes are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1267"/>
          <a:stretch/>
        </p:blipFill>
        <p:spPr>
          <a:xfrm>
            <a:off x="1345786" y="2206525"/>
            <a:ext cx="9500428" cy="4345101"/>
          </a:xfrm>
          <a:prstGeom prst="rect">
            <a:avLst/>
          </a:prstGeom>
        </p:spPr>
      </p:pic>
    </p:spTree>
    <p:extLst>
      <p:ext uri="{BB962C8B-B14F-4D97-AF65-F5344CB8AC3E}">
        <p14:creationId xmlns:p14="http://schemas.microsoft.com/office/powerpoint/2010/main" val="38684102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91AB3-8105-63C1-2F7B-94FF401CC874}"/>
              </a:ext>
            </a:extLst>
          </p:cNvPr>
          <p:cNvPicPr>
            <a:picLocks noChangeAspect="1"/>
          </p:cNvPicPr>
          <p:nvPr/>
        </p:nvPicPr>
        <p:blipFill rotWithShape="1">
          <a:blip r:embed="rId2">
            <a:extLst>
              <a:ext uri="{28A0092B-C50C-407E-A947-70E740481C1C}">
                <a14:useLocalDpi xmlns:a14="http://schemas.microsoft.com/office/drawing/2010/main" val="0"/>
              </a:ext>
            </a:extLst>
          </a:blip>
          <a:srcRect t="50147"/>
          <a:stretch/>
        </p:blipFill>
        <p:spPr>
          <a:xfrm>
            <a:off x="1276143" y="1173918"/>
            <a:ext cx="9639713" cy="4510164"/>
          </a:xfrm>
          <a:prstGeom prst="rect">
            <a:avLst/>
          </a:prstGeom>
        </p:spPr>
      </p:pic>
    </p:spTree>
    <p:extLst>
      <p:ext uri="{BB962C8B-B14F-4D97-AF65-F5344CB8AC3E}">
        <p14:creationId xmlns:p14="http://schemas.microsoft.com/office/powerpoint/2010/main" val="114159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E36B6-ACA2-0443-E86E-30D7114B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077" y="92981"/>
            <a:ext cx="8659846" cy="3994734"/>
          </a:xfrm>
          <a:prstGeom prst="rect">
            <a:avLst/>
          </a:prstGeom>
        </p:spPr>
      </p:pic>
      <p:sp>
        <p:nvSpPr>
          <p:cNvPr id="8" name="Rectangle 7">
            <a:extLst>
              <a:ext uri="{FF2B5EF4-FFF2-40B4-BE49-F238E27FC236}">
                <a16:creationId xmlns:a16="http://schemas.microsoft.com/office/drawing/2014/main" id="{BD0AEE59-9417-A3D0-EC5B-2FF6C6D6102A}"/>
              </a:ext>
            </a:extLst>
          </p:cNvPr>
          <p:cNvSpPr/>
          <p:nvPr/>
        </p:nvSpPr>
        <p:spPr>
          <a:xfrm>
            <a:off x="379462" y="3841142"/>
            <a:ext cx="11433074" cy="2923877"/>
          </a:xfrm>
          <a:prstGeom prst="rect">
            <a:avLst/>
          </a:prstGeom>
        </p:spPr>
        <p:txBody>
          <a:bodyPr wrap="square">
            <a:spAutoFit/>
          </a:bodyPr>
          <a:lstStyle/>
          <a:p>
            <a:pPr>
              <a:lnSpc>
                <a:spcPct val="200000"/>
              </a:lnSpc>
            </a:pPr>
            <a:r>
              <a:rPr lang="en-US" sz="3200" b="1" dirty="0">
                <a:solidFill>
                  <a:srgbClr val="1FB2A5"/>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AES-512 takes </a:t>
            </a:r>
            <a:r>
              <a:rPr lang="en-US" sz="2400" i="1" dirty="0">
                <a:solidFill>
                  <a:srgbClr val="1FB2A5"/>
                </a:solidFill>
                <a:latin typeface="Verdana" panose="020B0604030504040204" pitchFamily="34" charset="0"/>
                <a:ea typeface="Verdana" panose="020B0604030504040204" pitchFamily="34" charset="0"/>
              </a:rPr>
              <a:t>nearly same time as compared to other AES variants </a:t>
            </a:r>
            <a:r>
              <a:rPr lang="en-US" sz="2400" dirty="0">
                <a:solidFill>
                  <a:srgbClr val="D0F7F4"/>
                </a:solidFill>
                <a:latin typeface="Verdana" panose="020B0604030504040204" pitchFamily="34" charset="0"/>
                <a:ea typeface="Verdana" panose="020B0604030504040204" pitchFamily="34" charset="0"/>
              </a:rPr>
              <a:t>mainly AES-256</a:t>
            </a:r>
          </a:p>
          <a:p>
            <a:pPr marL="285750" indent="-285750">
              <a:buFont typeface="Arial" panose="020B0604020202020204" pitchFamily="34" charset="0"/>
              <a:buChar char="•"/>
            </a:pPr>
            <a:endParaRPr lang="en-US" sz="2400" dirty="0">
              <a:solidFill>
                <a:srgbClr val="D0F7F4"/>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400" dirty="0">
                <a:solidFill>
                  <a:srgbClr val="D0F7F4"/>
                </a:solidFill>
                <a:latin typeface="Verdana" panose="020B0604030504040204" pitchFamily="34" charset="0"/>
                <a:ea typeface="Verdana" panose="020B0604030504040204" pitchFamily="34" charset="0"/>
              </a:rPr>
              <a:t>However as </a:t>
            </a:r>
            <a:r>
              <a:rPr lang="en-US" sz="2400" i="1" dirty="0">
                <a:solidFill>
                  <a:srgbClr val="1FB2A5"/>
                </a:solidFill>
                <a:latin typeface="Verdana" panose="020B0604030504040204" pitchFamily="34" charset="0"/>
                <a:ea typeface="Verdana" panose="020B0604030504040204" pitchFamily="34" charset="0"/>
              </a:rPr>
              <a:t>the size of data increases the performance of AES-512 increases</a:t>
            </a:r>
            <a:r>
              <a:rPr lang="en-US" sz="2400" dirty="0">
                <a:solidFill>
                  <a:srgbClr val="D0F7F4"/>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5100032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974142-BDC1-21B0-8E63-55509D429F14}"/>
              </a:ext>
            </a:extLst>
          </p:cNvPr>
          <p:cNvSpPr/>
          <p:nvPr/>
        </p:nvSpPr>
        <p:spPr>
          <a:xfrm>
            <a:off x="4898531" y="0"/>
            <a:ext cx="7293469" cy="68673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497343" y="1039516"/>
            <a:ext cx="3384000" cy="76200"/>
          </a:xfrm>
          <a:prstGeom prst="rect">
            <a:avLst/>
          </a:prstGeom>
          <a:solidFill>
            <a:srgbClr val="C8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30" name="TextBox 29"/>
          <p:cNvSpPr txBox="1"/>
          <p:nvPr/>
        </p:nvSpPr>
        <p:spPr>
          <a:xfrm>
            <a:off x="490826" y="360598"/>
            <a:ext cx="4401228" cy="646331"/>
          </a:xfrm>
          <a:prstGeom prst="rect">
            <a:avLst/>
          </a:prstGeom>
          <a:noFill/>
        </p:spPr>
        <p:txBody>
          <a:bodyPr wrap="square" rtlCol="0">
            <a:spAutoFit/>
          </a:bodyPr>
          <a:lstStyle/>
          <a:p>
            <a:r>
              <a:rPr lang="en-US" sz="3600" dirty="0" err="1">
                <a:solidFill>
                  <a:srgbClr val="00B0F0"/>
                </a:solidFill>
                <a:latin typeface="Verdana" panose="020B0604030504040204" pitchFamily="34" charset="0"/>
                <a:ea typeface="Verdana" panose="020B0604030504040204" pitchFamily="34" charset="0"/>
              </a:rPr>
              <a:t>Saṁvāda</a:t>
            </a:r>
            <a:r>
              <a:rPr lang="en-US" sz="3600" dirty="0">
                <a:solidFill>
                  <a:srgbClr val="00B0F0"/>
                </a:solidFill>
                <a:latin typeface="Verdana" panose="020B0604030504040204" pitchFamily="34" charset="0"/>
                <a:ea typeface="Verdana" panose="020B0604030504040204" pitchFamily="34" charset="0"/>
              </a:rPr>
              <a:t> App </a:t>
            </a:r>
          </a:p>
        </p:txBody>
      </p:sp>
      <p:sp>
        <p:nvSpPr>
          <p:cNvPr id="11" name="Right Triangle 10"/>
          <p:cNvSpPr/>
          <p:nvPr/>
        </p:nvSpPr>
        <p:spPr>
          <a:xfrm flipV="1">
            <a:off x="4898532" y="0"/>
            <a:ext cx="1256107" cy="6858000"/>
          </a:xfrm>
          <a:prstGeom prst="rtTriangle">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14496" y="2073481"/>
            <a:ext cx="4166920" cy="818365"/>
          </a:xfrm>
          <a:prstGeom prst="roundRect">
            <a:avLst>
              <a:gd name="adj" fmla="val 50000"/>
            </a:avLst>
          </a:prstGeom>
          <a:solidFill>
            <a:srgbClr val="C8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Web Flow &amp; Layout</a:t>
            </a:r>
          </a:p>
        </p:txBody>
      </p:sp>
      <p:sp>
        <p:nvSpPr>
          <p:cNvPr id="6" name="Rounded Rectangle 5"/>
          <p:cNvSpPr/>
          <p:nvPr/>
        </p:nvSpPr>
        <p:spPr>
          <a:xfrm>
            <a:off x="614496" y="3010510"/>
            <a:ext cx="4166921" cy="829999"/>
          </a:xfrm>
          <a:prstGeom prst="roundRect">
            <a:avLst>
              <a:gd name="adj" fmla="val 50000"/>
            </a:avLst>
          </a:prstGeom>
          <a:solidFill>
            <a:srgbClr val="9DD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Software Information</a:t>
            </a:r>
          </a:p>
        </p:txBody>
      </p:sp>
      <p:sp>
        <p:nvSpPr>
          <p:cNvPr id="7" name="Rounded Rectangle 6"/>
          <p:cNvSpPr/>
          <p:nvPr/>
        </p:nvSpPr>
        <p:spPr>
          <a:xfrm>
            <a:off x="614496" y="3959173"/>
            <a:ext cx="4166921" cy="818365"/>
          </a:xfrm>
          <a:prstGeom prst="roundRect">
            <a:avLst>
              <a:gd name="adj" fmla="val 50000"/>
            </a:avLst>
          </a:prstGeom>
          <a:solidFill>
            <a:srgbClr val="70D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Application Preview</a:t>
            </a:r>
          </a:p>
        </p:txBody>
      </p:sp>
      <p:sp>
        <p:nvSpPr>
          <p:cNvPr id="2" name="Rounded Rectangle 6">
            <a:extLst>
              <a:ext uri="{FF2B5EF4-FFF2-40B4-BE49-F238E27FC236}">
                <a16:creationId xmlns:a16="http://schemas.microsoft.com/office/drawing/2014/main" id="{C9EB8195-3A19-7CF5-04E5-2CF41C29128D}"/>
              </a:ext>
            </a:extLst>
          </p:cNvPr>
          <p:cNvSpPr/>
          <p:nvPr/>
        </p:nvSpPr>
        <p:spPr>
          <a:xfrm>
            <a:off x="614496" y="4896202"/>
            <a:ext cx="4166921" cy="81836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Database Storage</a:t>
            </a:r>
          </a:p>
        </p:txBody>
      </p:sp>
      <p:pic>
        <p:nvPicPr>
          <p:cNvPr id="15" name="Picture 14">
            <a:extLst>
              <a:ext uri="{FF2B5EF4-FFF2-40B4-BE49-F238E27FC236}">
                <a16:creationId xmlns:a16="http://schemas.microsoft.com/office/drawing/2014/main" id="{FBF45F10-9B2A-10F8-6F15-2BB413166787}"/>
              </a:ext>
            </a:extLst>
          </p:cNvPr>
          <p:cNvPicPr>
            <a:picLocks noChangeAspect="1"/>
          </p:cNvPicPr>
          <p:nvPr/>
        </p:nvPicPr>
        <p:blipFill rotWithShape="1">
          <a:blip r:embed="rId2"/>
          <a:srcRect l="48170" t="28260" r="27458" b="30030"/>
          <a:stretch/>
        </p:blipFill>
        <p:spPr>
          <a:xfrm>
            <a:off x="7075279" y="243061"/>
            <a:ext cx="3750501" cy="3610328"/>
          </a:xfrm>
          <a:prstGeom prst="rect">
            <a:avLst/>
          </a:prstGeom>
        </p:spPr>
      </p:pic>
      <p:pic>
        <p:nvPicPr>
          <p:cNvPr id="12" name="Picture 11">
            <a:extLst>
              <a:ext uri="{FF2B5EF4-FFF2-40B4-BE49-F238E27FC236}">
                <a16:creationId xmlns:a16="http://schemas.microsoft.com/office/drawing/2014/main" id="{1973F595-DEC6-929A-2ADA-CB5EFAA99C90}"/>
              </a:ext>
            </a:extLst>
          </p:cNvPr>
          <p:cNvPicPr>
            <a:picLocks noChangeAspect="1"/>
          </p:cNvPicPr>
          <p:nvPr/>
        </p:nvPicPr>
        <p:blipFill rotWithShape="1">
          <a:blip r:embed="rId2"/>
          <a:srcRect l="26995" t="41278" r="51063" b="37329"/>
          <a:stretch/>
        </p:blipFill>
        <p:spPr>
          <a:xfrm>
            <a:off x="7240779" y="4123778"/>
            <a:ext cx="3419503" cy="1875099"/>
          </a:xfrm>
          <a:prstGeom prst="rect">
            <a:avLst/>
          </a:prstGeom>
        </p:spPr>
      </p:pic>
      <p:sp>
        <p:nvSpPr>
          <p:cNvPr id="16" name="TextBox 15">
            <a:extLst>
              <a:ext uri="{FF2B5EF4-FFF2-40B4-BE49-F238E27FC236}">
                <a16:creationId xmlns:a16="http://schemas.microsoft.com/office/drawing/2014/main" id="{262A7686-44D2-7E89-A56F-ACEB0D20C152}"/>
              </a:ext>
            </a:extLst>
          </p:cNvPr>
          <p:cNvSpPr txBox="1"/>
          <p:nvPr/>
        </p:nvSpPr>
        <p:spPr>
          <a:xfrm>
            <a:off x="70965" y="6497402"/>
            <a:ext cx="3864078" cy="307777"/>
          </a:xfrm>
          <a:prstGeom prst="rect">
            <a:avLst/>
          </a:prstGeom>
          <a:noFill/>
        </p:spPr>
        <p:txBody>
          <a:bodyPr wrap="square" rtlCol="0">
            <a:spAutoFit/>
          </a:bodyPr>
          <a:lstStyle/>
          <a:p>
            <a:r>
              <a:rPr lang="en-IN" sz="1400" b="1" dirty="0">
                <a:solidFill>
                  <a:schemeClr val="bg2">
                    <a:lumMod val="75000"/>
                  </a:schemeClr>
                </a:solidFill>
              </a:rPr>
              <a:t>App Logo Source: </a:t>
            </a:r>
            <a:r>
              <a:rPr lang="en-IN" sz="1400" u="sng" dirty="0">
                <a:solidFill>
                  <a:srgbClr val="3ABFF8"/>
                </a:solidFill>
              </a:rPr>
              <a:t>https://vitejs.dev/</a:t>
            </a:r>
          </a:p>
        </p:txBody>
      </p:sp>
    </p:spTree>
    <p:extLst>
      <p:ext uri="{BB962C8B-B14F-4D97-AF65-F5344CB8AC3E}">
        <p14:creationId xmlns:p14="http://schemas.microsoft.com/office/powerpoint/2010/main" val="23748970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72 3D Hacker Illustrations - Free in PNG, BLEND, GLTF - IconScou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7" b="100000" l="10000" r="90000">
                        <a14:backgroundMark x1="85111" y1="66667" x2="83556" y2="93333"/>
                        <a14:backgroundMark x1="30667" y1="97556" x2="79778" y2="96222"/>
                      </a14:backgroundRemoval>
                    </a14:imgEffect>
                  </a14:imgLayer>
                </a14:imgProps>
              </a:ext>
              <a:ext uri="{28A0092B-C50C-407E-A947-70E740481C1C}">
                <a14:useLocalDpi xmlns:a14="http://schemas.microsoft.com/office/drawing/2010/main" val="0"/>
              </a:ext>
            </a:extLst>
          </a:blip>
          <a:srcRect/>
          <a:stretch>
            <a:fillRect/>
          </a:stretch>
        </p:blipFill>
        <p:spPr bwMode="auto">
          <a:xfrm>
            <a:off x="4161376" y="863318"/>
            <a:ext cx="3841043" cy="38410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mium User 3D Illustration download in PNG, OBJ or Blend form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78" y="1256601"/>
            <a:ext cx="2148830" cy="2148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093" y="2641748"/>
            <a:ext cx="1375522" cy="1321789"/>
          </a:xfrm>
          <a:prstGeom prst="rect">
            <a:avLst/>
          </a:prstGeom>
        </p:spPr>
      </p:pic>
      <p:pic>
        <p:nvPicPr>
          <p:cNvPr id="3" name="Picture 2"/>
          <p:cNvPicPr>
            <a:picLocks noChangeAspect="1"/>
          </p:cNvPicPr>
          <p:nvPr/>
        </p:nvPicPr>
        <p:blipFill rotWithShape="1">
          <a:blip r:embed="rId6">
            <a:extLst>
              <a:ext uri="{BEBA8EAE-BF5A-486C-A8C5-ECC9F3942E4B}">
                <a14:imgProps xmlns:a14="http://schemas.microsoft.com/office/drawing/2010/main">
                  <a14:imgLayer r:embed="rId7">
                    <a14:imgEffect>
                      <a14:backgroundRemoval t="38653" b="56110" l="73750" r="90000"/>
                    </a14:imgEffect>
                  </a14:imgLayer>
                </a14:imgProps>
              </a:ext>
            </a:extLst>
          </a:blip>
          <a:srcRect l="68783" t="38430" r="9562" b="44805"/>
          <a:stretch/>
        </p:blipFill>
        <p:spPr>
          <a:xfrm flipH="1">
            <a:off x="4795054" y="3986891"/>
            <a:ext cx="680718" cy="528320"/>
          </a:xfrm>
          <a:prstGeom prst="rect">
            <a:avLst/>
          </a:prstGeom>
        </p:spPr>
      </p:pic>
      <p:pic>
        <p:nvPicPr>
          <p:cNvPr id="5" name="Picture 2" descr="Data center server isometric flat icon 3d Vector Image">
            <a:extLst>
              <a:ext uri="{FF2B5EF4-FFF2-40B4-BE49-F238E27FC236}">
                <a16:creationId xmlns:a16="http://schemas.microsoft.com/office/drawing/2014/main" id="{290CF7A4-1291-F543-B368-CF762547F495}"/>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8426" b="83056" l="28700" r="72400">
                        <a14:foregroundMark x1="47600" y1="25648" x2="29900" y2="32222"/>
                        <a14:foregroundMark x1="29900" y1="32222" x2="28700" y2="47500"/>
                        <a14:foregroundMark x1="28700" y1="47500" x2="35500" y2="58333"/>
                        <a14:foregroundMark x1="35500" y1="58333" x2="51200" y2="63796"/>
                        <a14:foregroundMark x1="51200" y1="63796" x2="64900" y2="59630"/>
                        <a14:foregroundMark x1="64900" y1="59630" x2="68600" y2="43426"/>
                        <a14:foregroundMark x1="68600" y1="43426" x2="55800" y2="24537"/>
                        <a14:foregroundMark x1="55800" y1="24537" x2="48200" y2="23056"/>
                        <a14:foregroundMark x1="53800" y1="35926" x2="58100" y2="60278"/>
                        <a14:foregroundMark x1="46300" y1="64352" x2="60900" y2="61759"/>
                        <a14:foregroundMark x1="48500" y1="67500" x2="62300" y2="63148"/>
                        <a14:foregroundMark x1="62300" y1="63148" x2="69900" y2="52593"/>
                        <a14:foregroundMark x1="69900" y1="52593" x2="69600" y2="33333"/>
                        <a14:foregroundMark x1="51000" y1="68889" x2="60000" y2="64630"/>
                        <a14:foregroundMark x1="64900" y1="61204" x2="72200" y2="50370"/>
                        <a14:foregroundMark x1="72200" y1="50370" x2="72000" y2="31389"/>
                        <a14:foregroundMark x1="55300" y1="26759" x2="50400" y2="18426"/>
                        <a14:foregroundMark x1="65500" y1="61759" x2="71400" y2="58333"/>
                        <a14:foregroundMark x1="72400" y1="58056" x2="72400" y2="58056"/>
                        <a14:foregroundMark x1="71400" y1="55741" x2="71400" y2="55741"/>
                        <a14:backgroundMark x1="27100" y1="37963" x2="27100" y2="37963"/>
                        <a14:backgroundMark x1="26500" y1="48241" x2="26500" y2="48241"/>
                      </a14:backgroundRemoval>
                    </a14:imgEffect>
                  </a14:imgLayer>
                </a14:imgProps>
              </a:ext>
              <a:ext uri="{28A0092B-C50C-407E-A947-70E740481C1C}">
                <a14:useLocalDpi xmlns:a14="http://schemas.microsoft.com/office/drawing/2010/main" val="0"/>
              </a:ext>
            </a:extLst>
          </a:blip>
          <a:srcRect l="25267" t="11299" r="24422" b="8928"/>
          <a:stretch/>
        </p:blipFill>
        <p:spPr bwMode="auto">
          <a:xfrm>
            <a:off x="9708441" y="1485756"/>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08539" y="4871265"/>
            <a:ext cx="4363988" cy="1446550"/>
          </a:xfrm>
          <a:prstGeom prst="rect">
            <a:avLst/>
          </a:prstGeom>
        </p:spPr>
        <p:txBody>
          <a:bodyPr wrap="square">
            <a:spAutoFit/>
          </a:bodyPr>
          <a:lstStyle/>
          <a:p>
            <a:r>
              <a:rPr lang="en-US" sz="4400" b="0" i="0" dirty="0">
                <a:solidFill>
                  <a:schemeClr val="accent4"/>
                </a:solidFill>
                <a:effectLst/>
                <a:latin typeface="Verdana" panose="020B0604030504040204" pitchFamily="34" charset="0"/>
                <a:ea typeface="Verdana" panose="020B0604030504040204" pitchFamily="34" charset="0"/>
              </a:rPr>
              <a:t>Man in the Middle Attack</a:t>
            </a:r>
          </a:p>
        </p:txBody>
      </p:sp>
      <p:sp>
        <p:nvSpPr>
          <p:cNvPr id="14" name="Rectangle 13"/>
          <p:cNvSpPr/>
          <p:nvPr/>
        </p:nvSpPr>
        <p:spPr>
          <a:xfrm>
            <a:off x="8363627" y="4871265"/>
            <a:ext cx="3419834" cy="1446550"/>
          </a:xfrm>
          <a:prstGeom prst="rect">
            <a:avLst/>
          </a:prstGeom>
        </p:spPr>
        <p:txBody>
          <a:bodyPr wrap="square">
            <a:spAutoFit/>
          </a:bodyPr>
          <a:lstStyle/>
          <a:p>
            <a:pPr algn="r"/>
            <a:r>
              <a:rPr lang="en-US" sz="4400" b="0" i="0" dirty="0">
                <a:solidFill>
                  <a:schemeClr val="accent4"/>
                </a:solidFill>
                <a:effectLst/>
                <a:latin typeface="Verdana" panose="020B0604030504040204" pitchFamily="34" charset="0"/>
                <a:ea typeface="Verdana" panose="020B0604030504040204" pitchFamily="34" charset="0"/>
              </a:rPr>
              <a:t>Data Breaching</a:t>
            </a:r>
          </a:p>
        </p:txBody>
      </p:sp>
      <p:pic>
        <p:nvPicPr>
          <p:cNvPr id="4" name="Picture 3"/>
          <p:cNvPicPr>
            <a:picLocks noChangeAspect="1"/>
          </p:cNvPicPr>
          <p:nvPr/>
        </p:nvPicPr>
        <p:blipFill rotWithShape="1">
          <a:blip r:embed="rId10"/>
          <a:srcRect l="69830" t="36005" r="7544" b="41749"/>
          <a:stretch/>
        </p:blipFill>
        <p:spPr>
          <a:xfrm>
            <a:off x="6807199" y="4074160"/>
            <a:ext cx="711201" cy="701040"/>
          </a:xfrm>
          <a:prstGeom prst="rect">
            <a:avLst/>
          </a:prstGeom>
        </p:spPr>
      </p:pic>
    </p:spTree>
    <p:extLst>
      <p:ext uri="{BB962C8B-B14F-4D97-AF65-F5344CB8AC3E}">
        <p14:creationId xmlns:p14="http://schemas.microsoft.com/office/powerpoint/2010/main" val="330366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 1.11111E-6 L 0.3151 -0.22153 " pathEditMode="relative" rAng="0" ptsTypes="AA">
                                      <p:cBhvr>
                                        <p:cTn id="6" dur="2000" fill="hold"/>
                                        <p:tgtEl>
                                          <p:spTgt spid="4"/>
                                        </p:tgtEl>
                                        <p:attrNameLst>
                                          <p:attrName>ppt_x</p:attrName>
                                          <p:attrName>ppt_y</p:attrName>
                                        </p:attrNameLst>
                                      </p:cBhvr>
                                      <p:rCtr x="15755" y="-11088"/>
                                    </p:animMotion>
                                  </p:childTnLst>
                                </p:cTn>
                              </p:par>
                              <p:par>
                                <p:cTn id="7" presetID="42" presetClass="path" presetSubtype="0" repeatCount="indefinite" accel="50000" decel="50000" autoRev="1" fill="hold" nodeType="withEffect">
                                  <p:stCondLst>
                                    <p:cond delay="0"/>
                                  </p:stCondLst>
                                  <p:childTnLst>
                                    <p:animMotion origin="layout" path="M -3.95833E-6 4.07407E-6 L -0.23515 -0.14375 " pathEditMode="relative" rAng="0" ptsTypes="AA">
                                      <p:cBhvr>
                                        <p:cTn id="8" dur="2000" fill="hold"/>
                                        <p:tgtEl>
                                          <p:spTgt spid="3"/>
                                        </p:tgtEl>
                                        <p:attrNameLst>
                                          <p:attrName>ppt_x</p:attrName>
                                          <p:attrName>ppt_y</p:attrName>
                                        </p:attrNameLst>
                                      </p:cBhvr>
                                      <p:rCtr x="-11758" y="-7199"/>
                                    </p:animMotion>
                                  </p:childTnLst>
                                </p:cTn>
                              </p:par>
                              <p:par>
                                <p:cTn id="9" presetID="21" presetClass="emph" presetSubtype="0" repeatCount="indefinite" fill="hold" grpId="0" nodeType="withEffect">
                                  <p:stCondLst>
                                    <p:cond delay="3500"/>
                                  </p:stCondLst>
                                  <p:childTnLst>
                                    <p:animClr clrSpc="hsl" dir="cw">
                                      <p:cBhvr override="childStyle">
                                        <p:cTn id="10" dur="2000" fill="hold"/>
                                        <p:tgtEl>
                                          <p:spTgt spid="13"/>
                                        </p:tgtEl>
                                        <p:attrNameLst>
                                          <p:attrName>style.color</p:attrName>
                                        </p:attrNameLst>
                                      </p:cBhvr>
                                      <p:by>
                                        <p:hsl h="7200000" s="0" l="0"/>
                                      </p:by>
                                    </p:animClr>
                                    <p:animClr clrSpc="hsl" dir="cw">
                                      <p:cBhvr>
                                        <p:cTn id="11" dur="2000" fill="hold"/>
                                        <p:tgtEl>
                                          <p:spTgt spid="13"/>
                                        </p:tgtEl>
                                        <p:attrNameLst>
                                          <p:attrName>fillcolor</p:attrName>
                                        </p:attrNameLst>
                                      </p:cBhvr>
                                      <p:by>
                                        <p:hsl h="7200000" s="0" l="0"/>
                                      </p:by>
                                    </p:animClr>
                                    <p:animClr clrSpc="hsl" dir="cw">
                                      <p:cBhvr>
                                        <p:cTn id="12" dur="2000" fill="hold"/>
                                        <p:tgtEl>
                                          <p:spTgt spid="13"/>
                                        </p:tgtEl>
                                        <p:attrNameLst>
                                          <p:attrName>stroke.color</p:attrName>
                                        </p:attrNameLst>
                                      </p:cBhvr>
                                      <p:by>
                                        <p:hsl h="7200000" s="0" l="0"/>
                                      </p:by>
                                    </p:animClr>
                                    <p:set>
                                      <p:cBhvr>
                                        <p:cTn id="13" dur="2000" fill="hold"/>
                                        <p:tgtEl>
                                          <p:spTgt spid="13"/>
                                        </p:tgtEl>
                                        <p:attrNameLst>
                                          <p:attrName>fill.type</p:attrName>
                                        </p:attrNameLst>
                                      </p:cBhvr>
                                      <p:to>
                                        <p:strVal val="solid"/>
                                      </p:to>
                                    </p:set>
                                  </p:childTnLst>
                                </p:cTn>
                              </p:par>
                              <p:par>
                                <p:cTn id="14" presetID="21" presetClass="emph" presetSubtype="0" repeatCount="indefinite" fill="hold" grpId="0" nodeType="withEffect">
                                  <p:stCondLst>
                                    <p:cond delay="3500"/>
                                  </p:stCondLst>
                                  <p:childTnLst>
                                    <p:animClr clrSpc="hsl" dir="cw">
                                      <p:cBhvr override="childStyle">
                                        <p:cTn id="15" dur="2000" fill="hold"/>
                                        <p:tgtEl>
                                          <p:spTgt spid="14"/>
                                        </p:tgtEl>
                                        <p:attrNameLst>
                                          <p:attrName>style.color</p:attrName>
                                        </p:attrNameLst>
                                      </p:cBhvr>
                                      <p:by>
                                        <p:hsl h="7200000" s="0" l="0"/>
                                      </p:by>
                                    </p:animClr>
                                    <p:animClr clrSpc="hsl" dir="cw">
                                      <p:cBhvr>
                                        <p:cTn id="16" dur="2000" fill="hold"/>
                                        <p:tgtEl>
                                          <p:spTgt spid="14"/>
                                        </p:tgtEl>
                                        <p:attrNameLst>
                                          <p:attrName>fillcolor</p:attrName>
                                        </p:attrNameLst>
                                      </p:cBhvr>
                                      <p:by>
                                        <p:hsl h="7200000" s="0" l="0"/>
                                      </p:by>
                                    </p:animClr>
                                    <p:animClr clrSpc="hsl" dir="cw">
                                      <p:cBhvr>
                                        <p:cTn id="17" dur="2000" fill="hold"/>
                                        <p:tgtEl>
                                          <p:spTgt spid="14"/>
                                        </p:tgtEl>
                                        <p:attrNameLst>
                                          <p:attrName>stroke.color</p:attrName>
                                        </p:attrNameLst>
                                      </p:cBhvr>
                                      <p:by>
                                        <p:hsl h="7200000" s="0" l="0"/>
                                      </p:by>
                                    </p:animClr>
                                    <p:set>
                                      <p:cBhvr>
                                        <p:cTn id="18" dur="2000" fill="hold"/>
                                        <p:tgtEl>
                                          <p:spTgt spid="14"/>
                                        </p:tgtEl>
                                        <p:attrNameLst>
                                          <p:attrName>fill.type</p:attrName>
                                        </p:attrNameLst>
                                      </p:cBhvr>
                                      <p:to>
                                        <p:strVal val="solid"/>
                                      </p:to>
                                    </p:set>
                                  </p:childTnLst>
                                </p:cTn>
                              </p:par>
                              <p:par>
                                <p:cTn id="19" presetID="32" presetClass="emph" presetSubtype="0" repeatCount="indefinite" fill="hold" nodeType="withEffect">
                                  <p:stCondLst>
                                    <p:cond delay="1300"/>
                                  </p:stCondLst>
                                  <p:childTnLst>
                                    <p:animRot by="120000">
                                      <p:cBhvr>
                                        <p:cTn id="20" dur="150" fill="hold">
                                          <p:stCondLst>
                                            <p:cond delay="0"/>
                                          </p:stCondLst>
                                        </p:cTn>
                                        <p:tgtEl>
                                          <p:spTgt spid="5"/>
                                        </p:tgtEl>
                                        <p:attrNameLst>
                                          <p:attrName>r</p:attrName>
                                        </p:attrNameLst>
                                      </p:cBhvr>
                                    </p:animRot>
                                    <p:animRot by="-240000">
                                      <p:cBhvr>
                                        <p:cTn id="21" dur="300" fill="hold">
                                          <p:stCondLst>
                                            <p:cond delay="300"/>
                                          </p:stCondLst>
                                        </p:cTn>
                                        <p:tgtEl>
                                          <p:spTgt spid="5"/>
                                        </p:tgtEl>
                                        <p:attrNameLst>
                                          <p:attrName>r</p:attrName>
                                        </p:attrNameLst>
                                      </p:cBhvr>
                                    </p:animRot>
                                    <p:animRot by="240000">
                                      <p:cBhvr>
                                        <p:cTn id="22" dur="300" fill="hold">
                                          <p:stCondLst>
                                            <p:cond delay="600"/>
                                          </p:stCondLst>
                                        </p:cTn>
                                        <p:tgtEl>
                                          <p:spTgt spid="5"/>
                                        </p:tgtEl>
                                        <p:attrNameLst>
                                          <p:attrName>r</p:attrName>
                                        </p:attrNameLst>
                                      </p:cBhvr>
                                    </p:animRot>
                                    <p:animRot by="-240000">
                                      <p:cBhvr>
                                        <p:cTn id="23" dur="300" fill="hold">
                                          <p:stCondLst>
                                            <p:cond delay="900"/>
                                          </p:stCondLst>
                                        </p:cTn>
                                        <p:tgtEl>
                                          <p:spTgt spid="5"/>
                                        </p:tgtEl>
                                        <p:attrNameLst>
                                          <p:attrName>r</p:attrName>
                                        </p:attrNameLst>
                                      </p:cBhvr>
                                    </p:animRot>
                                    <p:animRot by="120000">
                                      <p:cBhvr>
                                        <p:cTn id="24" dur="300" fill="hold">
                                          <p:stCondLst>
                                            <p:cond delay="12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C3C80E-5EB1-C4EC-3E45-A1F122BFF388}"/>
              </a:ext>
            </a:extLst>
          </p:cNvPr>
          <p:cNvPicPr>
            <a:picLocks noChangeAspect="1"/>
          </p:cNvPicPr>
          <p:nvPr/>
        </p:nvPicPr>
        <p:blipFill rotWithShape="1">
          <a:blip r:embed="rId2"/>
          <a:srcRect l="23498" t="23226" r="26129" b="24588"/>
          <a:stretch/>
        </p:blipFill>
        <p:spPr>
          <a:xfrm>
            <a:off x="7952" y="1185096"/>
            <a:ext cx="7242009" cy="4220281"/>
          </a:xfrm>
          <a:prstGeom prst="rect">
            <a:avLst/>
          </a:prstGeom>
        </p:spPr>
      </p:pic>
      <p:sp>
        <p:nvSpPr>
          <p:cNvPr id="11" name="TextBox 10">
            <a:extLst>
              <a:ext uri="{FF2B5EF4-FFF2-40B4-BE49-F238E27FC236}">
                <a16:creationId xmlns:a16="http://schemas.microsoft.com/office/drawing/2014/main" id="{415C2540-164D-694C-B824-A9521AFCCF6A}"/>
              </a:ext>
            </a:extLst>
          </p:cNvPr>
          <p:cNvSpPr txBox="1"/>
          <p:nvPr/>
        </p:nvSpPr>
        <p:spPr>
          <a:xfrm>
            <a:off x="7741596" y="5988530"/>
            <a:ext cx="4261351" cy="584775"/>
          </a:xfrm>
          <a:prstGeom prst="rect">
            <a:avLst/>
          </a:prstGeom>
          <a:noFill/>
        </p:spPr>
        <p:txBody>
          <a:bodyPr wrap="square" rtlCol="0">
            <a:spAutoFit/>
          </a:bodyPr>
          <a:lstStyle/>
          <a:p>
            <a:r>
              <a:rPr lang="en-IN" sz="1600" b="1" dirty="0">
                <a:solidFill>
                  <a:schemeClr val="bg2">
                    <a:lumMod val="75000"/>
                  </a:schemeClr>
                </a:solidFill>
              </a:rPr>
              <a:t>Weblink: </a:t>
            </a:r>
          </a:p>
          <a:p>
            <a:r>
              <a:rPr lang="en-IN" sz="1600" dirty="0">
                <a:solidFill>
                  <a:srgbClr val="3ABFF8"/>
                </a:solidFill>
                <a:hlinkClick r:id="rId3">
                  <a:extLst>
                    <a:ext uri="{A12FA001-AC4F-418D-AE19-62706E023703}">
                      <ahyp:hlinkClr xmlns:ahyp="http://schemas.microsoft.com/office/drawing/2018/hyperlinkcolor" val="tx"/>
                    </a:ext>
                  </a:extLst>
                </a:hlinkClick>
              </a:rPr>
              <a:t>https://sandeep-shaw10.github.io/samvada/</a:t>
            </a:r>
            <a:endParaRPr lang="en-IN" sz="1600" dirty="0">
              <a:solidFill>
                <a:srgbClr val="3ABFF8"/>
              </a:solidFill>
            </a:endParaRPr>
          </a:p>
        </p:txBody>
      </p:sp>
      <p:sp>
        <p:nvSpPr>
          <p:cNvPr id="15" name="TextBox 14">
            <a:extLst>
              <a:ext uri="{FF2B5EF4-FFF2-40B4-BE49-F238E27FC236}">
                <a16:creationId xmlns:a16="http://schemas.microsoft.com/office/drawing/2014/main" id="{244E45C9-1616-6555-EF87-1A072DACBFD5}"/>
              </a:ext>
            </a:extLst>
          </p:cNvPr>
          <p:cNvSpPr txBox="1"/>
          <p:nvPr/>
        </p:nvSpPr>
        <p:spPr>
          <a:xfrm>
            <a:off x="189053" y="6234751"/>
            <a:ext cx="3864078" cy="338554"/>
          </a:xfrm>
          <a:prstGeom prst="rect">
            <a:avLst/>
          </a:prstGeom>
          <a:noFill/>
        </p:spPr>
        <p:txBody>
          <a:bodyPr wrap="square" rtlCol="0">
            <a:spAutoFit/>
          </a:bodyPr>
          <a:lstStyle/>
          <a:p>
            <a:r>
              <a:rPr lang="en-IN" sz="1600" b="1" dirty="0">
                <a:solidFill>
                  <a:schemeClr val="bg2">
                    <a:lumMod val="75000"/>
                  </a:schemeClr>
                </a:solidFill>
              </a:rPr>
              <a:t>App Logo Source: </a:t>
            </a:r>
            <a:r>
              <a:rPr lang="en-IN" sz="1600" u="sng" dirty="0">
                <a:solidFill>
                  <a:srgbClr val="3ABFF8"/>
                </a:solidFill>
              </a:rPr>
              <a:t>https://vitejs.dev/</a:t>
            </a:r>
          </a:p>
        </p:txBody>
      </p:sp>
      <p:grpSp>
        <p:nvGrpSpPr>
          <p:cNvPr id="18" name="Group 17">
            <a:extLst>
              <a:ext uri="{FF2B5EF4-FFF2-40B4-BE49-F238E27FC236}">
                <a16:creationId xmlns:a16="http://schemas.microsoft.com/office/drawing/2014/main" id="{98DAFE45-0380-5A71-C540-81D7E303B396}"/>
              </a:ext>
            </a:extLst>
          </p:cNvPr>
          <p:cNvGrpSpPr/>
          <p:nvPr/>
        </p:nvGrpSpPr>
        <p:grpSpPr>
          <a:xfrm>
            <a:off x="6852213" y="284695"/>
            <a:ext cx="5489526" cy="5489526"/>
            <a:chOff x="6967073" y="301286"/>
            <a:chExt cx="5617734" cy="5617734"/>
          </a:xfrm>
        </p:grpSpPr>
        <p:pic>
          <p:nvPicPr>
            <p:cNvPr id="4" name="Picture 3">
              <a:extLst>
                <a:ext uri="{FF2B5EF4-FFF2-40B4-BE49-F238E27FC236}">
                  <a16:creationId xmlns:a16="http://schemas.microsoft.com/office/drawing/2014/main" id="{46E1F971-0E67-E51B-40C9-12AE415AB8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7073" y="301286"/>
              <a:ext cx="5617734" cy="5617734"/>
            </a:xfrm>
            <a:prstGeom prst="rect">
              <a:avLst/>
            </a:prstGeom>
          </p:spPr>
        </p:pic>
        <p:pic>
          <p:nvPicPr>
            <p:cNvPr id="17" name="Picture 16">
              <a:extLst>
                <a:ext uri="{FF2B5EF4-FFF2-40B4-BE49-F238E27FC236}">
                  <a16:creationId xmlns:a16="http://schemas.microsoft.com/office/drawing/2014/main" id="{AACA2FF9-F376-B3F1-026F-A18B0A403E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3538" y="577082"/>
              <a:ext cx="3713711" cy="3713711"/>
            </a:xfrm>
            <a:prstGeom prst="rect">
              <a:avLst/>
            </a:prstGeom>
          </p:spPr>
        </p:pic>
      </p:grpSp>
      <p:sp>
        <p:nvSpPr>
          <p:cNvPr id="2" name="Rounded Rectangle 4">
            <a:extLst>
              <a:ext uri="{FF2B5EF4-FFF2-40B4-BE49-F238E27FC236}">
                <a16:creationId xmlns:a16="http://schemas.microsoft.com/office/drawing/2014/main" id="{A1996FC9-C9BC-CC6D-FC95-1290E9EA58E9}"/>
              </a:ext>
            </a:extLst>
          </p:cNvPr>
          <p:cNvSpPr/>
          <p:nvPr/>
        </p:nvSpPr>
        <p:spPr>
          <a:xfrm>
            <a:off x="254207" y="332144"/>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Live Demo</a:t>
            </a:r>
          </a:p>
        </p:txBody>
      </p:sp>
    </p:spTree>
    <p:extLst>
      <p:ext uri="{BB962C8B-B14F-4D97-AF65-F5344CB8AC3E}">
        <p14:creationId xmlns:p14="http://schemas.microsoft.com/office/powerpoint/2010/main" val="232485011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ECAE3-CBFF-F423-FBEB-9BDBB3A8B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91" b="4182"/>
          <a:stretch/>
        </p:blipFill>
        <p:spPr>
          <a:xfrm>
            <a:off x="513354" y="814240"/>
            <a:ext cx="11594445" cy="6043759"/>
          </a:xfrm>
          <a:prstGeom prst="rect">
            <a:avLst/>
          </a:prstGeom>
        </p:spPr>
      </p:pic>
      <p:sp>
        <p:nvSpPr>
          <p:cNvPr id="13" name="Rounded Rectangle 4">
            <a:extLst>
              <a:ext uri="{FF2B5EF4-FFF2-40B4-BE49-F238E27FC236}">
                <a16:creationId xmlns:a16="http://schemas.microsoft.com/office/drawing/2014/main" id="{9C120ED0-8220-3F3E-9271-2F9D3205223E}"/>
              </a:ext>
            </a:extLst>
          </p:cNvPr>
          <p:cNvSpPr/>
          <p:nvPr/>
        </p:nvSpPr>
        <p:spPr>
          <a:xfrm>
            <a:off x="138460" y="167695"/>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Web Flow &amp; Layout</a:t>
            </a:r>
          </a:p>
        </p:txBody>
      </p:sp>
    </p:spTree>
    <p:extLst>
      <p:ext uri="{BB962C8B-B14F-4D97-AF65-F5344CB8AC3E}">
        <p14:creationId xmlns:p14="http://schemas.microsoft.com/office/powerpoint/2010/main" val="20040479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4">
            <a:extLst>
              <a:ext uri="{FF2B5EF4-FFF2-40B4-BE49-F238E27FC236}">
                <a16:creationId xmlns:a16="http://schemas.microsoft.com/office/drawing/2014/main" id="{320B8549-0114-003B-DB17-6A549BD169D5}"/>
              </a:ext>
            </a:extLst>
          </p:cNvPr>
          <p:cNvSpPr/>
          <p:nvPr/>
        </p:nvSpPr>
        <p:spPr>
          <a:xfrm>
            <a:off x="242632" y="258816"/>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Software Information</a:t>
            </a:r>
          </a:p>
        </p:txBody>
      </p:sp>
      <p:grpSp>
        <p:nvGrpSpPr>
          <p:cNvPr id="12" name="Group 11">
            <a:extLst>
              <a:ext uri="{FF2B5EF4-FFF2-40B4-BE49-F238E27FC236}">
                <a16:creationId xmlns:a16="http://schemas.microsoft.com/office/drawing/2014/main" id="{C9F3CF6D-867B-C7B5-7D6A-699AA643D65B}"/>
              </a:ext>
            </a:extLst>
          </p:cNvPr>
          <p:cNvGrpSpPr/>
          <p:nvPr/>
        </p:nvGrpSpPr>
        <p:grpSpPr>
          <a:xfrm>
            <a:off x="5922345" y="511289"/>
            <a:ext cx="5982804" cy="5891561"/>
            <a:chOff x="5771275" y="386796"/>
            <a:chExt cx="6703664" cy="5891561"/>
          </a:xfrm>
        </p:grpSpPr>
        <p:graphicFrame>
          <p:nvGraphicFramePr>
            <p:cNvPr id="11" name="Diagram 10">
              <a:extLst>
                <a:ext uri="{FF2B5EF4-FFF2-40B4-BE49-F238E27FC236}">
                  <a16:creationId xmlns:a16="http://schemas.microsoft.com/office/drawing/2014/main" id="{CDE6C2CF-AC4E-4127-C4C2-E6A1EC8983CB}"/>
                </a:ext>
              </a:extLst>
            </p:cNvPr>
            <p:cNvGraphicFramePr/>
            <p:nvPr>
              <p:extLst>
                <p:ext uri="{D42A27DB-BD31-4B8C-83A1-F6EECF244321}">
                  <p14:modId xmlns:p14="http://schemas.microsoft.com/office/powerpoint/2010/main" val="3263282756"/>
                </p:ext>
              </p:extLst>
            </p:nvPr>
          </p:nvGraphicFramePr>
          <p:xfrm>
            <a:off x="8858493" y="386796"/>
            <a:ext cx="3616446" cy="5891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Rounded Corners 13">
              <a:extLst>
                <a:ext uri="{FF2B5EF4-FFF2-40B4-BE49-F238E27FC236}">
                  <a16:creationId xmlns:a16="http://schemas.microsoft.com/office/drawing/2014/main" id="{26FC0664-654E-8082-FF24-41E175E8E693}"/>
                </a:ext>
              </a:extLst>
            </p:cNvPr>
            <p:cNvSpPr/>
            <p:nvPr/>
          </p:nvSpPr>
          <p:spPr>
            <a:xfrm>
              <a:off x="5771275" y="2647191"/>
              <a:ext cx="2416563" cy="147866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Requirement</a:t>
              </a:r>
            </a:p>
            <a:p>
              <a:pPr algn="ctr"/>
              <a:r>
                <a:rPr lang="en-IN" sz="2400" b="1" dirty="0"/>
                <a:t>Analysis</a:t>
              </a:r>
            </a:p>
            <a:p>
              <a:pPr algn="ctr"/>
              <a:r>
                <a:rPr lang="en-IN" sz="2400" b="1" dirty="0"/>
                <a:t>Design</a:t>
              </a:r>
            </a:p>
            <a:p>
              <a:pPr algn="ctr"/>
              <a:r>
                <a:rPr lang="en-IN" sz="2400" b="1" dirty="0"/>
                <a:t>Coding</a:t>
              </a:r>
            </a:p>
          </p:txBody>
        </p:sp>
        <p:cxnSp>
          <p:nvCxnSpPr>
            <p:cNvPr id="16" name="Straight Arrow Connector 15">
              <a:extLst>
                <a:ext uri="{FF2B5EF4-FFF2-40B4-BE49-F238E27FC236}">
                  <a16:creationId xmlns:a16="http://schemas.microsoft.com/office/drawing/2014/main" id="{E4BC41C3-123D-03D3-67C3-9E5ECB7DAB2F}"/>
                </a:ext>
              </a:extLst>
            </p:cNvPr>
            <p:cNvCxnSpPr>
              <a:cxnSpLocks/>
              <a:stCxn id="14" idx="3"/>
            </p:cNvCxnSpPr>
            <p:nvPr/>
          </p:nvCxnSpPr>
          <p:spPr>
            <a:xfrm flipV="1">
              <a:off x="8187838" y="780868"/>
              <a:ext cx="670655" cy="2605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35C3DF-B906-B00A-04DB-AD5F1CBCFF94}"/>
                </a:ext>
              </a:extLst>
            </p:cNvPr>
            <p:cNvCxnSpPr>
              <a:cxnSpLocks/>
              <a:stCxn id="14" idx="3"/>
            </p:cNvCxnSpPr>
            <p:nvPr/>
          </p:nvCxnSpPr>
          <p:spPr>
            <a:xfrm>
              <a:off x="8187838" y="3386524"/>
              <a:ext cx="670655" cy="2605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F1C9BF1-49F1-AED4-6163-DF9F29FF9302}"/>
                </a:ext>
              </a:extLst>
            </p:cNvPr>
            <p:cNvCxnSpPr>
              <a:cxnSpLocks/>
              <a:stCxn id="14" idx="3"/>
            </p:cNvCxnSpPr>
            <p:nvPr/>
          </p:nvCxnSpPr>
          <p:spPr>
            <a:xfrm flipV="1">
              <a:off x="8187838" y="1808479"/>
              <a:ext cx="670655" cy="157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8A464A-DC88-5D2F-61D3-F26D3189C0AD}"/>
                </a:ext>
              </a:extLst>
            </p:cNvPr>
            <p:cNvCxnSpPr>
              <a:cxnSpLocks/>
              <a:stCxn id="14" idx="3"/>
            </p:cNvCxnSpPr>
            <p:nvPr/>
          </p:nvCxnSpPr>
          <p:spPr>
            <a:xfrm flipV="1">
              <a:off x="8187838" y="2746029"/>
              <a:ext cx="670655" cy="64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5A1E97-90BD-EF4F-B0F3-E4346E1FA58C}"/>
                </a:ext>
              </a:extLst>
            </p:cNvPr>
            <p:cNvCxnSpPr>
              <a:cxnSpLocks/>
              <a:stCxn id="14" idx="3"/>
            </p:cNvCxnSpPr>
            <p:nvPr/>
          </p:nvCxnSpPr>
          <p:spPr>
            <a:xfrm>
              <a:off x="8187838" y="3386524"/>
              <a:ext cx="670655" cy="5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4698D-E689-9A9F-2CBB-5C182A21FD1F}"/>
                </a:ext>
              </a:extLst>
            </p:cNvPr>
            <p:cNvCxnSpPr>
              <a:cxnSpLocks/>
              <a:stCxn id="14" idx="3"/>
            </p:cNvCxnSpPr>
            <p:nvPr/>
          </p:nvCxnSpPr>
          <p:spPr>
            <a:xfrm>
              <a:off x="8187838" y="3386524"/>
              <a:ext cx="670655" cy="157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CA6129A-3E12-8567-DE7E-E6839754F187}"/>
              </a:ext>
            </a:extLst>
          </p:cNvPr>
          <p:cNvGrpSpPr/>
          <p:nvPr/>
        </p:nvGrpSpPr>
        <p:grpSpPr>
          <a:xfrm>
            <a:off x="472724" y="1044386"/>
            <a:ext cx="6402638" cy="5358464"/>
            <a:chOff x="472724" y="1044386"/>
            <a:chExt cx="6402638" cy="5358464"/>
          </a:xfrm>
        </p:grpSpPr>
        <p:sp>
          <p:nvSpPr>
            <p:cNvPr id="7" name="Rectangle 6">
              <a:extLst>
                <a:ext uri="{FF2B5EF4-FFF2-40B4-BE49-F238E27FC236}">
                  <a16:creationId xmlns:a16="http://schemas.microsoft.com/office/drawing/2014/main" id="{F98A57DA-3349-D5C2-A968-B1E0DADF62EA}"/>
                </a:ext>
              </a:extLst>
            </p:cNvPr>
            <p:cNvSpPr/>
            <p:nvPr/>
          </p:nvSpPr>
          <p:spPr>
            <a:xfrm>
              <a:off x="472725" y="1044386"/>
              <a:ext cx="495261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Software Development Life Cycle</a:t>
              </a:r>
              <a:r>
                <a:rPr lang="en-US" dirty="0">
                  <a:solidFill>
                    <a:srgbClr val="70D0FA"/>
                  </a:solidFill>
                  <a:latin typeface="Verdana" panose="020B0604030504040204" pitchFamily="34" charset="0"/>
                  <a:ea typeface="Verdana" panose="020B0604030504040204" pitchFamily="34" charset="0"/>
                </a:rPr>
                <a:t>: </a:t>
              </a:r>
            </a:p>
            <a:p>
              <a:r>
                <a:rPr lang="en-US" dirty="0">
                  <a:solidFill>
                    <a:srgbClr val="C8EDFD"/>
                  </a:solidFill>
                  <a:latin typeface="Verdana" panose="020B0604030504040204" pitchFamily="34" charset="0"/>
                  <a:ea typeface="Verdana" panose="020B0604030504040204" pitchFamily="34" charset="0"/>
                </a:rPr>
                <a:t>Iterative Incremental Model</a:t>
              </a:r>
            </a:p>
          </p:txBody>
        </p:sp>
        <p:sp>
          <p:nvSpPr>
            <p:cNvPr id="9" name="Rectangle 8">
              <a:extLst>
                <a:ext uri="{FF2B5EF4-FFF2-40B4-BE49-F238E27FC236}">
                  <a16:creationId xmlns:a16="http://schemas.microsoft.com/office/drawing/2014/main" id="{3F42FC3B-BC49-74D0-1512-31666D1FE2E4}"/>
                </a:ext>
              </a:extLst>
            </p:cNvPr>
            <p:cNvSpPr/>
            <p:nvPr/>
          </p:nvSpPr>
          <p:spPr>
            <a:xfrm>
              <a:off x="472725" y="1829741"/>
              <a:ext cx="495261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Current Software Testing Stage</a:t>
              </a:r>
              <a:r>
                <a:rPr lang="en-US" dirty="0">
                  <a:solidFill>
                    <a:srgbClr val="70D0FA"/>
                  </a:solidFill>
                  <a:latin typeface="Verdana" panose="020B0604030504040204" pitchFamily="34" charset="0"/>
                  <a:ea typeface="Verdana" panose="020B0604030504040204" pitchFamily="34" charset="0"/>
                </a:rPr>
                <a:t>: </a:t>
              </a:r>
            </a:p>
            <a:p>
              <a:r>
                <a:rPr lang="en-US" dirty="0">
                  <a:solidFill>
                    <a:srgbClr val="C8EDFD"/>
                  </a:solidFill>
                  <a:latin typeface="Verdana" panose="020B0604030504040204" pitchFamily="34" charset="0"/>
                  <a:ea typeface="Verdana" panose="020B0604030504040204" pitchFamily="34" charset="0"/>
                </a:rPr>
                <a:t>Beta Testing</a:t>
              </a:r>
            </a:p>
          </p:txBody>
        </p:sp>
        <p:sp>
          <p:nvSpPr>
            <p:cNvPr id="32" name="Rectangle 31">
              <a:extLst>
                <a:ext uri="{FF2B5EF4-FFF2-40B4-BE49-F238E27FC236}">
                  <a16:creationId xmlns:a16="http://schemas.microsoft.com/office/drawing/2014/main" id="{D605A5C7-C3F0-D4A0-812A-F99A5E1B5A35}"/>
                </a:ext>
              </a:extLst>
            </p:cNvPr>
            <p:cNvSpPr/>
            <p:nvPr/>
          </p:nvSpPr>
          <p:spPr>
            <a:xfrm>
              <a:off x="472725" y="2615096"/>
              <a:ext cx="495261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Version Control &amp; Management</a:t>
              </a:r>
              <a:r>
                <a:rPr lang="en-US" dirty="0">
                  <a:solidFill>
                    <a:srgbClr val="70D0FA"/>
                  </a:solidFill>
                  <a:latin typeface="Verdana" panose="020B0604030504040204" pitchFamily="34" charset="0"/>
                  <a:ea typeface="Verdana" panose="020B0604030504040204" pitchFamily="34" charset="0"/>
                </a:rPr>
                <a:t>: </a:t>
              </a:r>
            </a:p>
            <a:p>
              <a:r>
                <a:rPr lang="en-US" dirty="0" err="1">
                  <a:solidFill>
                    <a:srgbClr val="C8EDFD"/>
                  </a:solidFill>
                  <a:latin typeface="Verdana" panose="020B0604030504040204" pitchFamily="34" charset="0"/>
                  <a:ea typeface="Verdana" panose="020B0604030504040204" pitchFamily="34" charset="0"/>
                </a:rPr>
                <a:t>Github</a:t>
              </a:r>
              <a:endParaRPr lang="en-US" dirty="0">
                <a:solidFill>
                  <a:srgbClr val="C8EDFD"/>
                </a:solidFill>
                <a:latin typeface="Verdana" panose="020B0604030504040204" pitchFamily="34" charset="0"/>
                <a:ea typeface="Verdana" panose="020B0604030504040204" pitchFamily="34" charset="0"/>
              </a:endParaRPr>
            </a:p>
          </p:txBody>
        </p:sp>
        <p:sp>
          <p:nvSpPr>
            <p:cNvPr id="33" name="Rectangle 32">
              <a:extLst>
                <a:ext uri="{FF2B5EF4-FFF2-40B4-BE49-F238E27FC236}">
                  <a16:creationId xmlns:a16="http://schemas.microsoft.com/office/drawing/2014/main" id="{75A2AF67-CE8B-130D-C144-7C9DD37D3FC9}"/>
                </a:ext>
              </a:extLst>
            </p:cNvPr>
            <p:cNvSpPr/>
            <p:nvPr/>
          </p:nvSpPr>
          <p:spPr>
            <a:xfrm>
              <a:off x="472725" y="4185808"/>
              <a:ext cx="495261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Coding</a:t>
              </a:r>
              <a:r>
                <a:rPr lang="en-US" dirty="0">
                  <a:solidFill>
                    <a:srgbClr val="70D0FA"/>
                  </a:solidFill>
                  <a:latin typeface="Verdana" panose="020B0604030504040204" pitchFamily="34" charset="0"/>
                  <a:ea typeface="Verdana" panose="020B0604030504040204" pitchFamily="34" charset="0"/>
                </a:rPr>
                <a:t>: </a:t>
              </a:r>
            </a:p>
            <a:p>
              <a:r>
                <a:rPr lang="en-US" dirty="0" err="1">
                  <a:solidFill>
                    <a:srgbClr val="C8EDFD"/>
                  </a:solidFill>
                  <a:latin typeface="Verdana" panose="020B0604030504040204" pitchFamily="34" charset="0"/>
                  <a:ea typeface="Verdana" panose="020B0604030504040204" pitchFamily="34" charset="0"/>
                </a:rPr>
                <a:t>ViteJS</a:t>
              </a:r>
              <a:r>
                <a:rPr lang="en-US" dirty="0">
                  <a:solidFill>
                    <a:srgbClr val="C8EDFD"/>
                  </a:solidFill>
                  <a:latin typeface="Verdana" panose="020B0604030504040204" pitchFamily="34" charset="0"/>
                  <a:ea typeface="Verdana" panose="020B0604030504040204" pitchFamily="34" charset="0"/>
                </a:rPr>
                <a:t>, TypeScript, React, </a:t>
              </a:r>
              <a:r>
                <a:rPr lang="en-US" dirty="0" err="1">
                  <a:solidFill>
                    <a:srgbClr val="C8EDFD"/>
                  </a:solidFill>
                  <a:latin typeface="Verdana" panose="020B0604030504040204" pitchFamily="34" charset="0"/>
                  <a:ea typeface="Verdana" panose="020B0604030504040204" pitchFamily="34" charset="0"/>
                </a:rPr>
                <a:t>TailwindCSS</a:t>
              </a:r>
              <a:endParaRPr lang="en-US" dirty="0">
                <a:solidFill>
                  <a:srgbClr val="C8EDFD"/>
                </a:solidFill>
                <a:latin typeface="Verdana" panose="020B0604030504040204" pitchFamily="34" charset="0"/>
                <a:ea typeface="Verdana" panose="020B0604030504040204" pitchFamily="34" charset="0"/>
              </a:endParaRPr>
            </a:p>
          </p:txBody>
        </p:sp>
        <p:sp>
          <p:nvSpPr>
            <p:cNvPr id="34" name="Rectangle 33">
              <a:extLst>
                <a:ext uri="{FF2B5EF4-FFF2-40B4-BE49-F238E27FC236}">
                  <a16:creationId xmlns:a16="http://schemas.microsoft.com/office/drawing/2014/main" id="{84BD450E-E3E4-4B32-A797-28CF85E99DBB}"/>
                </a:ext>
              </a:extLst>
            </p:cNvPr>
            <p:cNvSpPr/>
            <p:nvPr/>
          </p:nvSpPr>
          <p:spPr>
            <a:xfrm>
              <a:off x="472724" y="4971164"/>
              <a:ext cx="640263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Database &amp; Storage</a:t>
              </a:r>
              <a:r>
                <a:rPr lang="en-US" dirty="0">
                  <a:solidFill>
                    <a:srgbClr val="70D0FA"/>
                  </a:solidFill>
                  <a:latin typeface="Verdana" panose="020B0604030504040204" pitchFamily="34" charset="0"/>
                  <a:ea typeface="Verdana" panose="020B0604030504040204" pitchFamily="34" charset="0"/>
                </a:rPr>
                <a:t>: </a:t>
              </a:r>
            </a:p>
            <a:p>
              <a:r>
                <a:rPr lang="en-US" dirty="0">
                  <a:solidFill>
                    <a:srgbClr val="C8EDFD"/>
                  </a:solidFill>
                  <a:latin typeface="Verdana" panose="020B0604030504040204" pitchFamily="34" charset="0"/>
                  <a:ea typeface="Verdana" panose="020B0604030504040204" pitchFamily="34" charset="0"/>
                </a:rPr>
                <a:t>Firebase Storage &amp; Realtime DB, Device </a:t>
              </a:r>
              <a:r>
                <a:rPr lang="en-US" dirty="0" err="1">
                  <a:solidFill>
                    <a:srgbClr val="C8EDFD"/>
                  </a:solidFill>
                  <a:latin typeface="Verdana" panose="020B0604030504040204" pitchFamily="34" charset="0"/>
                  <a:ea typeface="Verdana" panose="020B0604030504040204" pitchFamily="34" charset="0"/>
                </a:rPr>
                <a:t>LocalStorage</a:t>
              </a:r>
              <a:endParaRPr lang="en-US" dirty="0">
                <a:solidFill>
                  <a:srgbClr val="C8EDFD"/>
                </a:solidFill>
                <a:latin typeface="Verdana" panose="020B0604030504040204" pitchFamily="34" charset="0"/>
                <a:ea typeface="Verdana" panose="020B0604030504040204" pitchFamily="34" charset="0"/>
              </a:endParaRPr>
            </a:p>
          </p:txBody>
        </p:sp>
        <p:sp>
          <p:nvSpPr>
            <p:cNvPr id="35" name="Rectangle 34">
              <a:extLst>
                <a:ext uri="{FF2B5EF4-FFF2-40B4-BE49-F238E27FC236}">
                  <a16:creationId xmlns:a16="http://schemas.microsoft.com/office/drawing/2014/main" id="{1669EC63-03C1-0AB4-E4B7-39E4C8EB8C72}"/>
                </a:ext>
              </a:extLst>
            </p:cNvPr>
            <p:cNvSpPr/>
            <p:nvPr/>
          </p:nvSpPr>
          <p:spPr>
            <a:xfrm>
              <a:off x="472725" y="5756519"/>
              <a:ext cx="4952618"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Deployment</a:t>
              </a:r>
              <a:r>
                <a:rPr lang="en-US" dirty="0">
                  <a:solidFill>
                    <a:srgbClr val="70D0FA"/>
                  </a:solidFill>
                  <a:latin typeface="Verdana" panose="020B0604030504040204" pitchFamily="34" charset="0"/>
                  <a:ea typeface="Verdana" panose="020B0604030504040204" pitchFamily="34" charset="0"/>
                </a:rPr>
                <a:t>: </a:t>
              </a:r>
            </a:p>
            <a:p>
              <a:r>
                <a:rPr lang="en-US" dirty="0" err="1">
                  <a:solidFill>
                    <a:srgbClr val="C8EDFD"/>
                  </a:solidFill>
                  <a:latin typeface="Verdana" panose="020B0604030504040204" pitchFamily="34" charset="0"/>
                  <a:ea typeface="Verdana" panose="020B0604030504040204" pitchFamily="34" charset="0"/>
                </a:rPr>
                <a:t>Github</a:t>
              </a:r>
              <a:r>
                <a:rPr lang="en-US" dirty="0">
                  <a:solidFill>
                    <a:srgbClr val="C8EDFD"/>
                  </a:solidFill>
                  <a:latin typeface="Verdana" panose="020B0604030504040204" pitchFamily="34" charset="0"/>
                  <a:ea typeface="Verdana" panose="020B0604030504040204" pitchFamily="34" charset="0"/>
                </a:rPr>
                <a:t>-Pages</a:t>
              </a:r>
            </a:p>
          </p:txBody>
        </p:sp>
        <p:sp>
          <p:nvSpPr>
            <p:cNvPr id="36" name="Rectangle 35">
              <a:extLst>
                <a:ext uri="{FF2B5EF4-FFF2-40B4-BE49-F238E27FC236}">
                  <a16:creationId xmlns:a16="http://schemas.microsoft.com/office/drawing/2014/main" id="{720EEC60-7938-1A13-7DEE-B8EA6D2CEE87}"/>
                </a:ext>
              </a:extLst>
            </p:cNvPr>
            <p:cNvSpPr/>
            <p:nvPr/>
          </p:nvSpPr>
          <p:spPr>
            <a:xfrm>
              <a:off x="472725" y="3400452"/>
              <a:ext cx="5072895" cy="646331"/>
            </a:xfrm>
            <a:prstGeom prst="rect">
              <a:avLst/>
            </a:prstGeom>
          </p:spPr>
          <p:txBody>
            <a:bodyPr wrap="square">
              <a:spAutoFit/>
            </a:bodyPr>
            <a:lstStyle/>
            <a:p>
              <a:r>
                <a:rPr lang="en-US" b="1" dirty="0">
                  <a:solidFill>
                    <a:srgbClr val="70D0FA"/>
                  </a:solidFill>
                  <a:latin typeface="Verdana" panose="020B0604030504040204" pitchFamily="34" charset="0"/>
                  <a:ea typeface="Verdana" panose="020B0604030504040204" pitchFamily="34" charset="0"/>
                </a:rPr>
                <a:t>Analysis</a:t>
              </a:r>
              <a:r>
                <a:rPr lang="en-US" dirty="0">
                  <a:solidFill>
                    <a:srgbClr val="70D0FA"/>
                  </a:solidFill>
                  <a:latin typeface="Verdana" panose="020B0604030504040204" pitchFamily="34" charset="0"/>
                  <a:ea typeface="Verdana" panose="020B0604030504040204" pitchFamily="34" charset="0"/>
                </a:rPr>
                <a:t>: </a:t>
              </a:r>
            </a:p>
            <a:p>
              <a:r>
                <a:rPr lang="en-US" dirty="0">
                  <a:solidFill>
                    <a:srgbClr val="C8EDFD"/>
                  </a:solidFill>
                  <a:latin typeface="Verdana" panose="020B0604030504040204" pitchFamily="34" charset="0"/>
                  <a:ea typeface="Verdana" panose="020B0604030504040204" pitchFamily="34" charset="0"/>
                </a:rPr>
                <a:t>Python, </a:t>
              </a:r>
              <a:r>
                <a:rPr lang="en-US" dirty="0" err="1">
                  <a:solidFill>
                    <a:srgbClr val="C8EDFD"/>
                  </a:solidFill>
                  <a:latin typeface="Verdana" panose="020B0604030504040204" pitchFamily="34" charset="0"/>
                  <a:ea typeface="Verdana" panose="020B0604030504040204" pitchFamily="34" charset="0"/>
                </a:rPr>
                <a:t>Jupyter</a:t>
              </a:r>
              <a:r>
                <a:rPr lang="en-US" dirty="0">
                  <a:solidFill>
                    <a:srgbClr val="C8EDFD"/>
                  </a:solidFill>
                  <a:latin typeface="Verdana" panose="020B0604030504040204" pitchFamily="34" charset="0"/>
                  <a:ea typeface="Verdana" panose="020B0604030504040204" pitchFamily="34" charset="0"/>
                </a:rPr>
                <a:t>, </a:t>
              </a:r>
              <a:r>
                <a:rPr lang="en-US" dirty="0" err="1">
                  <a:solidFill>
                    <a:srgbClr val="C8EDFD"/>
                  </a:solidFill>
                  <a:latin typeface="Verdana" panose="020B0604030504040204" pitchFamily="34" charset="0"/>
                  <a:ea typeface="Verdana" panose="020B0604030504040204" pitchFamily="34" charset="0"/>
                </a:rPr>
                <a:t>Numpy</a:t>
              </a:r>
              <a:r>
                <a:rPr lang="en-US" dirty="0">
                  <a:solidFill>
                    <a:srgbClr val="C8EDFD"/>
                  </a:solidFill>
                  <a:latin typeface="Verdana" panose="020B0604030504040204" pitchFamily="34" charset="0"/>
                  <a:ea typeface="Verdana" panose="020B0604030504040204" pitchFamily="34" charset="0"/>
                </a:rPr>
                <a:t>, Pandas, Seaborn</a:t>
              </a:r>
            </a:p>
          </p:txBody>
        </p:sp>
      </p:grpSp>
    </p:spTree>
    <p:extLst>
      <p:ext uri="{BB962C8B-B14F-4D97-AF65-F5344CB8AC3E}">
        <p14:creationId xmlns:p14="http://schemas.microsoft.com/office/powerpoint/2010/main" val="27041858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BA3CD584-A737-4493-DA47-AA0690BB9205}"/>
              </a:ext>
            </a:extLst>
          </p:cNvPr>
          <p:cNvSpPr/>
          <p:nvPr/>
        </p:nvSpPr>
        <p:spPr>
          <a:xfrm>
            <a:off x="138460" y="167695"/>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Application Preview</a:t>
            </a:r>
          </a:p>
        </p:txBody>
      </p:sp>
      <p:grpSp>
        <p:nvGrpSpPr>
          <p:cNvPr id="18" name="Group 17">
            <a:extLst>
              <a:ext uri="{FF2B5EF4-FFF2-40B4-BE49-F238E27FC236}">
                <a16:creationId xmlns:a16="http://schemas.microsoft.com/office/drawing/2014/main" id="{BECB7283-0E5E-3E5B-EBB2-67DE842204E1}"/>
              </a:ext>
            </a:extLst>
          </p:cNvPr>
          <p:cNvGrpSpPr/>
          <p:nvPr/>
        </p:nvGrpSpPr>
        <p:grpSpPr>
          <a:xfrm>
            <a:off x="329660" y="1112615"/>
            <a:ext cx="11532681" cy="5304101"/>
            <a:chOff x="370389" y="1142997"/>
            <a:chExt cx="11532681" cy="5304101"/>
          </a:xfrm>
        </p:grpSpPr>
        <p:pic>
          <p:nvPicPr>
            <p:cNvPr id="4" name="Picture 3">
              <a:extLst>
                <a:ext uri="{FF2B5EF4-FFF2-40B4-BE49-F238E27FC236}">
                  <a16:creationId xmlns:a16="http://schemas.microsoft.com/office/drawing/2014/main" id="{0ACF50D2-4775-A371-60B5-6020760DB36F}"/>
                </a:ext>
              </a:extLst>
            </p:cNvPr>
            <p:cNvPicPr>
              <a:picLocks noChangeAspect="1"/>
            </p:cNvPicPr>
            <p:nvPr/>
          </p:nvPicPr>
          <p:blipFill rotWithShape="1">
            <a:blip r:embed="rId2"/>
            <a:srcRect t="9114" r="76076" b="26245"/>
            <a:stretch/>
          </p:blipFill>
          <p:spPr>
            <a:xfrm>
              <a:off x="370389" y="1142999"/>
              <a:ext cx="3489903" cy="530409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1C50AB9-ABC7-A5C4-E621-E4E9B6A7EFCE}"/>
                </a:ext>
              </a:extLst>
            </p:cNvPr>
            <p:cNvPicPr>
              <a:picLocks noChangeAspect="1"/>
            </p:cNvPicPr>
            <p:nvPr/>
          </p:nvPicPr>
          <p:blipFill rotWithShape="1">
            <a:blip r:embed="rId3"/>
            <a:srcRect t="9114" r="64873" b="11055"/>
            <a:stretch/>
          </p:blipFill>
          <p:spPr>
            <a:xfrm>
              <a:off x="4140385" y="1142998"/>
              <a:ext cx="4149084" cy="530409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709D59C3-1B76-5341-C57D-1ED7749115B2}"/>
                </a:ext>
              </a:extLst>
            </p:cNvPr>
            <p:cNvPicPr>
              <a:picLocks noChangeAspect="1"/>
            </p:cNvPicPr>
            <p:nvPr/>
          </p:nvPicPr>
          <p:blipFill rotWithShape="1">
            <a:blip r:embed="rId4"/>
            <a:srcRect t="15022" r="72658" b="5992"/>
            <a:stretch/>
          </p:blipFill>
          <p:spPr>
            <a:xfrm>
              <a:off x="8569561" y="1142997"/>
              <a:ext cx="3333509" cy="5304099"/>
            </a:xfrm>
            <a:prstGeom prst="rect">
              <a:avLst/>
            </a:prstGeom>
            <a:ln>
              <a:noFill/>
            </a:ln>
            <a:effectLst>
              <a:outerShdw blurRad="190500" algn="tl" rotWithShape="0">
                <a:srgbClr val="000000">
                  <a:alpha val="70000"/>
                </a:srgbClr>
              </a:outerShdw>
            </a:effectLst>
          </p:spPr>
        </p:pic>
      </p:grpSp>
      <p:sp>
        <p:nvSpPr>
          <p:cNvPr id="19" name="TextBox 18">
            <a:extLst>
              <a:ext uri="{FF2B5EF4-FFF2-40B4-BE49-F238E27FC236}">
                <a16:creationId xmlns:a16="http://schemas.microsoft.com/office/drawing/2014/main" id="{E83FA9DC-8FC7-0D03-79CB-1A6CBCC3D48E}"/>
              </a:ext>
            </a:extLst>
          </p:cNvPr>
          <p:cNvSpPr txBox="1"/>
          <p:nvPr/>
        </p:nvSpPr>
        <p:spPr>
          <a:xfrm>
            <a:off x="138460" y="6527212"/>
            <a:ext cx="4386805" cy="307777"/>
          </a:xfrm>
          <a:prstGeom prst="rect">
            <a:avLst/>
          </a:prstGeom>
          <a:noFill/>
        </p:spPr>
        <p:txBody>
          <a:bodyPr wrap="square" rtlCol="0">
            <a:spAutoFit/>
          </a:bodyPr>
          <a:lstStyle/>
          <a:p>
            <a:r>
              <a:rPr lang="en-IN" sz="1400" b="1" dirty="0">
                <a:solidFill>
                  <a:srgbClr val="3ABFF8"/>
                </a:solidFill>
              </a:rPr>
              <a:t>Mobile View</a:t>
            </a:r>
            <a:endParaRPr lang="en-IN" sz="1400" dirty="0">
              <a:solidFill>
                <a:srgbClr val="3ABFF8"/>
              </a:solidFill>
            </a:endParaRPr>
          </a:p>
        </p:txBody>
      </p:sp>
    </p:spTree>
    <p:extLst>
      <p:ext uri="{BB962C8B-B14F-4D97-AF65-F5344CB8AC3E}">
        <p14:creationId xmlns:p14="http://schemas.microsoft.com/office/powerpoint/2010/main" val="392199678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75DF1-BDC1-53C8-A044-B709C6A8BC5C}"/>
              </a:ext>
            </a:extLst>
          </p:cNvPr>
          <p:cNvPicPr>
            <a:picLocks noChangeAspect="1"/>
          </p:cNvPicPr>
          <p:nvPr/>
        </p:nvPicPr>
        <p:blipFill rotWithShape="1">
          <a:blip r:embed="rId2"/>
          <a:srcRect t="8608" r="19873" b="7510"/>
          <a:stretch/>
        </p:blipFill>
        <p:spPr>
          <a:xfrm>
            <a:off x="1122745" y="552691"/>
            <a:ext cx="9769033" cy="575261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6E5714A9-32D8-1540-4D5E-6812C4FF9252}"/>
              </a:ext>
            </a:extLst>
          </p:cNvPr>
          <p:cNvSpPr txBox="1"/>
          <p:nvPr/>
        </p:nvSpPr>
        <p:spPr>
          <a:xfrm>
            <a:off x="138460" y="6416714"/>
            <a:ext cx="4386805" cy="307777"/>
          </a:xfrm>
          <a:prstGeom prst="rect">
            <a:avLst/>
          </a:prstGeom>
          <a:noFill/>
        </p:spPr>
        <p:txBody>
          <a:bodyPr wrap="square" rtlCol="0">
            <a:spAutoFit/>
          </a:bodyPr>
          <a:lstStyle/>
          <a:p>
            <a:r>
              <a:rPr lang="en-IN" sz="1400" b="1" dirty="0">
                <a:solidFill>
                  <a:srgbClr val="3ABFF8"/>
                </a:solidFill>
              </a:rPr>
              <a:t>Desktop View</a:t>
            </a:r>
            <a:endParaRPr lang="en-IN" sz="1400" dirty="0">
              <a:solidFill>
                <a:srgbClr val="3ABFF8"/>
              </a:solidFill>
            </a:endParaRPr>
          </a:p>
        </p:txBody>
      </p:sp>
    </p:spTree>
    <p:extLst>
      <p:ext uri="{BB962C8B-B14F-4D97-AF65-F5344CB8AC3E}">
        <p14:creationId xmlns:p14="http://schemas.microsoft.com/office/powerpoint/2010/main" val="271039640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83FA9DC-8FC7-0D03-79CB-1A6CBCC3D48E}"/>
              </a:ext>
            </a:extLst>
          </p:cNvPr>
          <p:cNvSpPr txBox="1"/>
          <p:nvPr/>
        </p:nvSpPr>
        <p:spPr>
          <a:xfrm>
            <a:off x="138460" y="6416714"/>
            <a:ext cx="4386805" cy="307777"/>
          </a:xfrm>
          <a:prstGeom prst="rect">
            <a:avLst/>
          </a:prstGeom>
          <a:noFill/>
        </p:spPr>
        <p:txBody>
          <a:bodyPr wrap="square" rtlCol="0">
            <a:spAutoFit/>
          </a:bodyPr>
          <a:lstStyle/>
          <a:p>
            <a:r>
              <a:rPr lang="en-IN" sz="1400" b="1" dirty="0">
                <a:solidFill>
                  <a:srgbClr val="3ABFF8"/>
                </a:solidFill>
              </a:rPr>
              <a:t>FIREBASE Auth</a:t>
            </a:r>
            <a:endParaRPr lang="en-IN" sz="1400" dirty="0">
              <a:solidFill>
                <a:srgbClr val="3ABFF8"/>
              </a:solidFill>
            </a:endParaRPr>
          </a:p>
        </p:txBody>
      </p:sp>
      <p:sp>
        <p:nvSpPr>
          <p:cNvPr id="3" name="Rounded Rectangle 4">
            <a:extLst>
              <a:ext uri="{FF2B5EF4-FFF2-40B4-BE49-F238E27FC236}">
                <a16:creationId xmlns:a16="http://schemas.microsoft.com/office/drawing/2014/main" id="{4F396974-4AC7-74CE-ACE7-20A07BDF8B51}"/>
              </a:ext>
            </a:extLst>
          </p:cNvPr>
          <p:cNvSpPr/>
          <p:nvPr/>
        </p:nvSpPr>
        <p:spPr>
          <a:xfrm>
            <a:off x="138460" y="167695"/>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Database Storage</a:t>
            </a:r>
          </a:p>
        </p:txBody>
      </p:sp>
      <p:grpSp>
        <p:nvGrpSpPr>
          <p:cNvPr id="5" name="Group 4">
            <a:extLst>
              <a:ext uri="{FF2B5EF4-FFF2-40B4-BE49-F238E27FC236}">
                <a16:creationId xmlns:a16="http://schemas.microsoft.com/office/drawing/2014/main" id="{6C37334B-5F5E-3B4C-A915-FD399B1811AB}"/>
              </a:ext>
            </a:extLst>
          </p:cNvPr>
          <p:cNvGrpSpPr/>
          <p:nvPr/>
        </p:nvGrpSpPr>
        <p:grpSpPr>
          <a:xfrm>
            <a:off x="1085570" y="651275"/>
            <a:ext cx="10411764" cy="5951830"/>
            <a:chOff x="1398086" y="738475"/>
            <a:chExt cx="9667312" cy="5526268"/>
          </a:xfrm>
        </p:grpSpPr>
        <p:sp>
          <p:nvSpPr>
            <p:cNvPr id="7" name="TextBox 6">
              <a:extLst>
                <a:ext uri="{FF2B5EF4-FFF2-40B4-BE49-F238E27FC236}">
                  <a16:creationId xmlns:a16="http://schemas.microsoft.com/office/drawing/2014/main" id="{7D335F79-5424-E13D-3E16-24FB51E38F5F}"/>
                </a:ext>
              </a:extLst>
            </p:cNvPr>
            <p:cNvSpPr txBox="1"/>
            <p:nvPr/>
          </p:nvSpPr>
          <p:spPr>
            <a:xfrm>
              <a:off x="3047036" y="3247227"/>
              <a:ext cx="6094070" cy="369332"/>
            </a:xfrm>
            <a:prstGeom prst="rect">
              <a:avLst/>
            </a:prstGeom>
            <a:noFill/>
          </p:spPr>
          <p:txBody>
            <a:bodyPr wrap="square">
              <a:spAutoFit/>
            </a:bodyPr>
            <a:lstStyle/>
            <a:p>
              <a:endParaRPr lang="en-IN" dirty="0"/>
            </a:p>
          </p:txBody>
        </p:sp>
        <p:sp>
          <p:nvSpPr>
            <p:cNvPr id="4" name="Rectangle: Rounded Corners 3">
              <a:extLst>
                <a:ext uri="{FF2B5EF4-FFF2-40B4-BE49-F238E27FC236}">
                  <a16:creationId xmlns:a16="http://schemas.microsoft.com/office/drawing/2014/main" id="{0C6970A1-9DC1-53EE-48BB-3DEE58C4A6E0}"/>
                </a:ext>
              </a:extLst>
            </p:cNvPr>
            <p:cNvSpPr/>
            <p:nvPr/>
          </p:nvSpPr>
          <p:spPr>
            <a:xfrm>
              <a:off x="1643605" y="1002855"/>
              <a:ext cx="9005104" cy="5073273"/>
            </a:xfrm>
            <a:prstGeom prst="roundRect">
              <a:avLst>
                <a:gd name="adj" fmla="val 45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689CFD4F-5585-AFD6-CE53-B8E2EAE7E8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5064" b="59846"/>
            <a:stretch/>
          </p:blipFill>
          <p:spPr>
            <a:xfrm>
              <a:off x="1398086" y="738475"/>
              <a:ext cx="9667312" cy="5526268"/>
            </a:xfrm>
            <a:prstGeom prst="rect">
              <a:avLst/>
            </a:prstGeom>
          </p:spPr>
        </p:pic>
      </p:grpSp>
    </p:spTree>
    <p:extLst>
      <p:ext uri="{BB962C8B-B14F-4D97-AF65-F5344CB8AC3E}">
        <p14:creationId xmlns:p14="http://schemas.microsoft.com/office/powerpoint/2010/main" val="237396610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83FA9DC-8FC7-0D03-79CB-1A6CBCC3D48E}"/>
              </a:ext>
            </a:extLst>
          </p:cNvPr>
          <p:cNvSpPr txBox="1"/>
          <p:nvPr/>
        </p:nvSpPr>
        <p:spPr>
          <a:xfrm>
            <a:off x="138460" y="6416714"/>
            <a:ext cx="4386805" cy="307777"/>
          </a:xfrm>
          <a:prstGeom prst="rect">
            <a:avLst/>
          </a:prstGeom>
          <a:noFill/>
        </p:spPr>
        <p:txBody>
          <a:bodyPr wrap="square" rtlCol="0">
            <a:spAutoFit/>
          </a:bodyPr>
          <a:lstStyle/>
          <a:p>
            <a:r>
              <a:rPr lang="en-IN" sz="1400" b="1" dirty="0">
                <a:solidFill>
                  <a:srgbClr val="3ABFF8"/>
                </a:solidFill>
              </a:rPr>
              <a:t>Firebase Storage</a:t>
            </a:r>
            <a:endParaRPr lang="en-IN" sz="1400" dirty="0">
              <a:solidFill>
                <a:srgbClr val="3ABFF8"/>
              </a:solidFill>
            </a:endParaRPr>
          </a:p>
        </p:txBody>
      </p:sp>
      <p:sp>
        <p:nvSpPr>
          <p:cNvPr id="7" name="TextBox 6">
            <a:extLst>
              <a:ext uri="{FF2B5EF4-FFF2-40B4-BE49-F238E27FC236}">
                <a16:creationId xmlns:a16="http://schemas.microsoft.com/office/drawing/2014/main" id="{7D335F79-5424-E13D-3E16-24FB51E38F5F}"/>
              </a:ext>
            </a:extLst>
          </p:cNvPr>
          <p:cNvSpPr txBox="1"/>
          <p:nvPr/>
        </p:nvSpPr>
        <p:spPr>
          <a:xfrm>
            <a:off x="3047036" y="3247227"/>
            <a:ext cx="6094070" cy="369332"/>
          </a:xfrm>
          <a:prstGeom prst="rect">
            <a:avLst/>
          </a:prstGeom>
          <a:noFill/>
        </p:spPr>
        <p:txBody>
          <a:bodyPr wrap="square">
            <a:spAutoFit/>
          </a:bodyPr>
          <a:lstStyle/>
          <a:p>
            <a:endParaRPr lang="en-IN" dirty="0"/>
          </a:p>
        </p:txBody>
      </p:sp>
      <p:grpSp>
        <p:nvGrpSpPr>
          <p:cNvPr id="9" name="Group 8">
            <a:extLst>
              <a:ext uri="{FF2B5EF4-FFF2-40B4-BE49-F238E27FC236}">
                <a16:creationId xmlns:a16="http://schemas.microsoft.com/office/drawing/2014/main" id="{BA884EE5-4CD6-50DC-52A2-AD440EDB17AF}"/>
              </a:ext>
            </a:extLst>
          </p:cNvPr>
          <p:cNvGrpSpPr/>
          <p:nvPr/>
        </p:nvGrpSpPr>
        <p:grpSpPr>
          <a:xfrm>
            <a:off x="1443799" y="716616"/>
            <a:ext cx="9300544" cy="5424767"/>
            <a:chOff x="1658539" y="895009"/>
            <a:chExt cx="9300544" cy="5424767"/>
          </a:xfrm>
        </p:grpSpPr>
        <p:sp>
          <p:nvSpPr>
            <p:cNvPr id="8" name="Rectangle: Rounded Corners 7">
              <a:extLst>
                <a:ext uri="{FF2B5EF4-FFF2-40B4-BE49-F238E27FC236}">
                  <a16:creationId xmlns:a16="http://schemas.microsoft.com/office/drawing/2014/main" id="{AEA4443D-CBCC-D764-8B8E-FFAF6A56C2C4}"/>
                </a:ext>
              </a:extLst>
            </p:cNvPr>
            <p:cNvSpPr/>
            <p:nvPr/>
          </p:nvSpPr>
          <p:spPr>
            <a:xfrm>
              <a:off x="1658539" y="895009"/>
              <a:ext cx="9300544" cy="5424767"/>
            </a:xfrm>
            <a:prstGeom prst="roundRect">
              <a:avLst>
                <a:gd name="adj" fmla="val 45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94EA9530-46C4-99FA-375D-D28C8B6592BB}"/>
                </a:ext>
              </a:extLst>
            </p:cNvPr>
            <p:cNvGrpSpPr/>
            <p:nvPr/>
          </p:nvGrpSpPr>
          <p:grpSpPr>
            <a:xfrm>
              <a:off x="1907373" y="936874"/>
              <a:ext cx="8735018" cy="4993327"/>
              <a:chOff x="1398086" y="738475"/>
              <a:chExt cx="9667312" cy="5526268"/>
            </a:xfrm>
          </p:grpSpPr>
          <p:sp>
            <p:nvSpPr>
              <p:cNvPr id="4" name="TextBox 3">
                <a:extLst>
                  <a:ext uri="{FF2B5EF4-FFF2-40B4-BE49-F238E27FC236}">
                    <a16:creationId xmlns:a16="http://schemas.microsoft.com/office/drawing/2014/main" id="{61EBC5D1-EC56-D4FC-951B-FE79D904769F}"/>
                  </a:ext>
                </a:extLst>
              </p:cNvPr>
              <p:cNvSpPr txBox="1"/>
              <p:nvPr/>
            </p:nvSpPr>
            <p:spPr>
              <a:xfrm>
                <a:off x="3047036" y="3247227"/>
                <a:ext cx="6094070" cy="369332"/>
              </a:xfrm>
              <a:prstGeom prst="rect">
                <a:avLst/>
              </a:prstGeom>
              <a:noFill/>
            </p:spPr>
            <p:txBody>
              <a:bodyPr wrap="square">
                <a:spAutoFit/>
              </a:bodyPr>
              <a:lstStyle/>
              <a:p>
                <a:endParaRPr lang="en-IN" dirty="0"/>
              </a:p>
            </p:txBody>
          </p:sp>
          <p:pic>
            <p:nvPicPr>
              <p:cNvPr id="6" name="Picture 5">
                <a:extLst>
                  <a:ext uri="{FF2B5EF4-FFF2-40B4-BE49-F238E27FC236}">
                    <a16:creationId xmlns:a16="http://schemas.microsoft.com/office/drawing/2014/main" id="{F8553BA3-38CE-3236-E183-1345811422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663" t="2499" r="2401" b="57347"/>
              <a:stretch/>
            </p:blipFill>
            <p:spPr>
              <a:xfrm>
                <a:off x="1398086" y="738475"/>
                <a:ext cx="9667312" cy="5526268"/>
              </a:xfrm>
              <a:prstGeom prst="rect">
                <a:avLst/>
              </a:prstGeom>
            </p:spPr>
          </p:pic>
        </p:grpSp>
      </p:grpSp>
    </p:spTree>
    <p:extLst>
      <p:ext uri="{BB962C8B-B14F-4D97-AF65-F5344CB8AC3E}">
        <p14:creationId xmlns:p14="http://schemas.microsoft.com/office/powerpoint/2010/main" val="228024324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83FA9DC-8FC7-0D03-79CB-1A6CBCC3D48E}"/>
              </a:ext>
            </a:extLst>
          </p:cNvPr>
          <p:cNvSpPr txBox="1"/>
          <p:nvPr/>
        </p:nvSpPr>
        <p:spPr>
          <a:xfrm>
            <a:off x="138460" y="6416714"/>
            <a:ext cx="4386805" cy="307777"/>
          </a:xfrm>
          <a:prstGeom prst="rect">
            <a:avLst/>
          </a:prstGeom>
          <a:noFill/>
        </p:spPr>
        <p:txBody>
          <a:bodyPr wrap="square" rtlCol="0">
            <a:spAutoFit/>
          </a:bodyPr>
          <a:lstStyle/>
          <a:p>
            <a:r>
              <a:rPr lang="en-IN" sz="1400" b="1" dirty="0">
                <a:solidFill>
                  <a:srgbClr val="3ABFF8"/>
                </a:solidFill>
              </a:rPr>
              <a:t>FIREBASE  Realtime DB</a:t>
            </a:r>
            <a:endParaRPr lang="en-IN" sz="1400" dirty="0">
              <a:solidFill>
                <a:srgbClr val="3ABFF8"/>
              </a:solidFill>
            </a:endParaRPr>
          </a:p>
        </p:txBody>
      </p:sp>
      <p:sp>
        <p:nvSpPr>
          <p:cNvPr id="7" name="TextBox 6">
            <a:extLst>
              <a:ext uri="{FF2B5EF4-FFF2-40B4-BE49-F238E27FC236}">
                <a16:creationId xmlns:a16="http://schemas.microsoft.com/office/drawing/2014/main" id="{7D335F79-5424-E13D-3E16-24FB51E38F5F}"/>
              </a:ext>
            </a:extLst>
          </p:cNvPr>
          <p:cNvSpPr txBox="1"/>
          <p:nvPr/>
        </p:nvSpPr>
        <p:spPr>
          <a:xfrm>
            <a:off x="3047036" y="3247227"/>
            <a:ext cx="6094070" cy="369332"/>
          </a:xfrm>
          <a:prstGeom prst="rect">
            <a:avLst/>
          </a:prstGeom>
          <a:noFill/>
        </p:spPr>
        <p:txBody>
          <a:bodyPr wrap="square">
            <a:spAutoFit/>
          </a:bodyPr>
          <a:lstStyle/>
          <a:p>
            <a:endParaRPr lang="en-IN" dirty="0"/>
          </a:p>
        </p:txBody>
      </p:sp>
      <p:grpSp>
        <p:nvGrpSpPr>
          <p:cNvPr id="4" name="Group 3">
            <a:extLst>
              <a:ext uri="{FF2B5EF4-FFF2-40B4-BE49-F238E27FC236}">
                <a16:creationId xmlns:a16="http://schemas.microsoft.com/office/drawing/2014/main" id="{C3382B3B-79D1-ABAD-B070-E82B6D93F24D}"/>
              </a:ext>
            </a:extLst>
          </p:cNvPr>
          <p:cNvGrpSpPr/>
          <p:nvPr/>
        </p:nvGrpSpPr>
        <p:grpSpPr>
          <a:xfrm>
            <a:off x="2077547" y="624019"/>
            <a:ext cx="8033048" cy="5609961"/>
            <a:chOff x="2060076" y="895011"/>
            <a:chExt cx="8033048" cy="5609961"/>
          </a:xfrm>
        </p:grpSpPr>
        <p:sp>
          <p:nvSpPr>
            <p:cNvPr id="2" name="Rectangle: Rounded Corners 1">
              <a:extLst>
                <a:ext uri="{FF2B5EF4-FFF2-40B4-BE49-F238E27FC236}">
                  <a16:creationId xmlns:a16="http://schemas.microsoft.com/office/drawing/2014/main" id="{4746F9F9-E59D-391C-EC54-88D022491372}"/>
                </a:ext>
              </a:extLst>
            </p:cNvPr>
            <p:cNvSpPr/>
            <p:nvPr/>
          </p:nvSpPr>
          <p:spPr>
            <a:xfrm>
              <a:off x="2060076" y="895011"/>
              <a:ext cx="8033048" cy="5609961"/>
            </a:xfrm>
            <a:prstGeom prst="roundRect">
              <a:avLst>
                <a:gd name="adj" fmla="val 45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689CFD4F-5585-AFD6-CE53-B8E2EAE7E8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686" t="44686" r="26109" b="2029"/>
            <a:stretch/>
          </p:blipFill>
          <p:spPr>
            <a:xfrm>
              <a:off x="2262359" y="1105044"/>
              <a:ext cx="7667281" cy="5311670"/>
            </a:xfrm>
            <a:prstGeom prst="rect">
              <a:avLst/>
            </a:prstGeom>
          </p:spPr>
        </p:pic>
      </p:grpSp>
    </p:spTree>
    <p:extLst>
      <p:ext uri="{BB962C8B-B14F-4D97-AF65-F5344CB8AC3E}">
        <p14:creationId xmlns:p14="http://schemas.microsoft.com/office/powerpoint/2010/main" val="17989158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83FA9DC-8FC7-0D03-79CB-1A6CBCC3D48E}"/>
              </a:ext>
            </a:extLst>
          </p:cNvPr>
          <p:cNvSpPr txBox="1"/>
          <p:nvPr/>
        </p:nvSpPr>
        <p:spPr>
          <a:xfrm>
            <a:off x="138460" y="6416714"/>
            <a:ext cx="4386805" cy="307777"/>
          </a:xfrm>
          <a:prstGeom prst="rect">
            <a:avLst/>
          </a:prstGeom>
          <a:noFill/>
        </p:spPr>
        <p:txBody>
          <a:bodyPr wrap="square" rtlCol="0">
            <a:spAutoFit/>
          </a:bodyPr>
          <a:lstStyle/>
          <a:p>
            <a:r>
              <a:rPr lang="en-IN" sz="1400" b="1" dirty="0">
                <a:solidFill>
                  <a:srgbClr val="C8EDFD"/>
                </a:solidFill>
              </a:rPr>
              <a:t>CHROME developmental tools</a:t>
            </a:r>
            <a:r>
              <a:rPr lang="en-IN" sz="1400" b="1" dirty="0">
                <a:solidFill>
                  <a:schemeClr val="bg2">
                    <a:lumMod val="75000"/>
                  </a:schemeClr>
                </a:solidFill>
              </a:rPr>
              <a:t>: </a:t>
            </a:r>
            <a:r>
              <a:rPr lang="en-IN" sz="1400" b="1" dirty="0" err="1">
                <a:solidFill>
                  <a:srgbClr val="3ABFF8"/>
                </a:solidFill>
              </a:rPr>
              <a:t>Localstorage</a:t>
            </a:r>
            <a:endParaRPr lang="en-IN" sz="1400" dirty="0">
              <a:solidFill>
                <a:srgbClr val="3ABFF8"/>
              </a:solidFill>
            </a:endParaRPr>
          </a:p>
        </p:txBody>
      </p:sp>
      <p:sp>
        <p:nvSpPr>
          <p:cNvPr id="7" name="TextBox 6">
            <a:extLst>
              <a:ext uri="{FF2B5EF4-FFF2-40B4-BE49-F238E27FC236}">
                <a16:creationId xmlns:a16="http://schemas.microsoft.com/office/drawing/2014/main" id="{7D335F79-5424-E13D-3E16-24FB51E38F5F}"/>
              </a:ext>
            </a:extLst>
          </p:cNvPr>
          <p:cNvSpPr txBox="1"/>
          <p:nvPr/>
        </p:nvSpPr>
        <p:spPr>
          <a:xfrm>
            <a:off x="3047036" y="3247227"/>
            <a:ext cx="6094070" cy="369332"/>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09A193D1-3C49-BFDD-0D34-ACA2A879AC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5813" y="82367"/>
            <a:ext cx="9217184" cy="63292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a:extLst>
              <a:ext uri="{FF2B5EF4-FFF2-40B4-BE49-F238E27FC236}">
                <a16:creationId xmlns:a16="http://schemas.microsoft.com/office/drawing/2014/main" id="{E3AB2959-33FD-0B9A-95DF-1BFF871A250E}"/>
              </a:ext>
            </a:extLst>
          </p:cNvPr>
          <p:cNvSpPr/>
          <p:nvPr/>
        </p:nvSpPr>
        <p:spPr>
          <a:xfrm>
            <a:off x="3047036" y="810228"/>
            <a:ext cx="7266007" cy="856526"/>
          </a:xfrm>
          <a:prstGeom prst="rect">
            <a:avLst/>
          </a:prstGeom>
          <a:noFill/>
          <a:ln w="76200">
            <a:solidFill>
              <a:srgbClr val="3AB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961804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54863-EF66-D042-160B-5E7FD28132B8}"/>
              </a:ext>
            </a:extLst>
          </p:cNvPr>
          <p:cNvSpPr/>
          <p:nvPr/>
        </p:nvSpPr>
        <p:spPr>
          <a:xfrm>
            <a:off x="0"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6" name="Picture 5">
            <a:extLst>
              <a:ext uri="{FF2B5EF4-FFF2-40B4-BE49-F238E27FC236}">
                <a16:creationId xmlns:a16="http://schemas.microsoft.com/office/drawing/2014/main" id="{0138BAA8-FBD0-D87F-B751-63026879EEFA}"/>
              </a:ext>
            </a:extLst>
          </p:cNvPr>
          <p:cNvPicPr>
            <a:picLocks noChangeAspect="1"/>
          </p:cNvPicPr>
          <p:nvPr/>
        </p:nvPicPr>
        <p:blipFill rotWithShape="1">
          <a:blip r:embed="rId2"/>
          <a:srcRect l="9528" t="9621" r="10277" b="19753"/>
          <a:stretch/>
        </p:blipFill>
        <p:spPr>
          <a:xfrm>
            <a:off x="945690" y="1310833"/>
            <a:ext cx="10300619" cy="5102726"/>
          </a:xfrm>
          <a:prstGeom prst="rect">
            <a:avLst/>
          </a:prstGeom>
          <a:ln>
            <a:noFill/>
          </a:ln>
          <a:effectLst>
            <a:outerShdw blurRad="190500" algn="tl" rotWithShape="0">
              <a:srgbClr val="000000">
                <a:alpha val="70000"/>
              </a:srgbClr>
            </a:outerShdw>
          </a:effectLst>
        </p:spPr>
      </p:pic>
      <p:sp>
        <p:nvSpPr>
          <p:cNvPr id="2" name="Rounded Rectangle 4">
            <a:extLst>
              <a:ext uri="{FF2B5EF4-FFF2-40B4-BE49-F238E27FC236}">
                <a16:creationId xmlns:a16="http://schemas.microsoft.com/office/drawing/2014/main" id="{7036A5FA-145B-E93A-EACD-0A84896924E8}"/>
              </a:ext>
            </a:extLst>
          </p:cNvPr>
          <p:cNvSpPr/>
          <p:nvPr/>
        </p:nvSpPr>
        <p:spPr>
          <a:xfrm>
            <a:off x="624597" y="361709"/>
            <a:ext cx="3195049" cy="646545"/>
          </a:xfrm>
          <a:prstGeom prst="roundRect">
            <a:avLst>
              <a:gd name="adj" fmla="val 50000"/>
            </a:avLst>
          </a:prstGeom>
          <a:solidFill>
            <a:srgbClr val="3AB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CSHB Visualization</a:t>
            </a:r>
          </a:p>
        </p:txBody>
      </p:sp>
    </p:spTree>
    <p:extLst>
      <p:ext uri="{BB962C8B-B14F-4D97-AF65-F5344CB8AC3E}">
        <p14:creationId xmlns:p14="http://schemas.microsoft.com/office/powerpoint/2010/main" val="110249790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a:solidFill>
                  <a:schemeClr val="accent4"/>
                </a:solidFill>
                <a:latin typeface="Verdana" panose="020B0604030504040204" pitchFamily="34" charset="0"/>
                <a:ea typeface="Verdana" panose="020B0604030504040204" pitchFamily="34" charset="0"/>
              </a:rPr>
              <a:t>Introduction</a:t>
            </a:r>
          </a:p>
        </p:txBody>
      </p:sp>
      <p:sp>
        <p:nvSpPr>
          <p:cNvPr id="7" name="Rectangle 6"/>
          <p:cNvSpPr/>
          <p:nvPr/>
        </p:nvSpPr>
        <p:spPr>
          <a:xfrm>
            <a:off x="436881" y="1450767"/>
            <a:ext cx="6951426" cy="4801314"/>
          </a:xfrm>
          <a:prstGeom prst="rect">
            <a:avLst/>
          </a:prstGeom>
        </p:spPr>
        <p:txBody>
          <a:bodyPr wrap="square">
            <a:spAutoFit/>
          </a:bodyPr>
          <a:lstStyle/>
          <a:p>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As majority of our activities are digitalized and performed online. Our personal and confidential information is transmitted through the internet, making network security crucial to protect against third-party attacks.</a:t>
            </a:r>
          </a:p>
          <a:p>
            <a:endParaRPr lang="en-US" b="0" i="0" dirty="0">
              <a:solidFill>
                <a:schemeClr val="accent4">
                  <a:lumMod val="20000"/>
                  <a:lumOff val="80000"/>
                </a:schemeClr>
              </a:solidFill>
              <a:effectLst/>
              <a:latin typeface="Verdana" panose="020B0604030504040204" pitchFamily="34" charset="0"/>
              <a:ea typeface="Verdana" panose="020B0604030504040204" pitchFamily="34" charset="0"/>
            </a:endParaRPr>
          </a:p>
          <a:p>
            <a:endParaRPr lang="en-US" b="0" i="0" dirty="0">
              <a:solidFill>
                <a:schemeClr val="accent4">
                  <a:lumMod val="20000"/>
                  <a:lumOff val="80000"/>
                </a:schemeClr>
              </a:solidFill>
              <a:effectLst/>
              <a:latin typeface="Verdana" panose="020B0604030504040204" pitchFamily="34" charset="0"/>
              <a:ea typeface="Verdana" panose="020B0604030504040204" pitchFamily="34" charset="0"/>
            </a:endParaRPr>
          </a:p>
          <a:p>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We will illustrate CSHB model using a text messaging application, incorporating </a:t>
            </a:r>
            <a:r>
              <a:rPr lang="en-US" b="0" i="1" dirty="0">
                <a:solidFill>
                  <a:schemeClr val="accent4"/>
                </a:solidFill>
                <a:effectLst/>
                <a:latin typeface="Verdana" panose="020B0604030504040204" pitchFamily="34" charset="0"/>
                <a:ea typeface="Verdana" panose="020B0604030504040204" pitchFamily="34" charset="0"/>
              </a:rPr>
              <a:t>secure hashing</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a:t>
            </a:r>
            <a:r>
              <a:rPr lang="en-US" b="0" i="1" dirty="0">
                <a:solidFill>
                  <a:schemeClr val="accent4"/>
                </a:solidFill>
                <a:effectLst/>
                <a:latin typeface="Verdana" panose="020B0604030504040204" pitchFamily="34" charset="0"/>
                <a:ea typeface="Verdana" panose="020B0604030504040204" pitchFamily="34" charset="0"/>
              </a:rPr>
              <a:t>advanced cryptography</a:t>
            </a:r>
            <a:r>
              <a:rPr lang="en-US" b="0" i="1" dirty="0">
                <a:solidFill>
                  <a:schemeClr val="accent4">
                    <a:lumMod val="20000"/>
                    <a:lumOff val="80000"/>
                  </a:schemeClr>
                </a:solidFill>
                <a:effectLst/>
                <a:latin typeface="Verdana" panose="020B0604030504040204" pitchFamily="34" charset="0"/>
                <a:ea typeface="Verdana" panose="020B0604030504040204" pitchFamily="34" charset="0"/>
              </a:rPr>
              <a:t>, </a:t>
            </a:r>
            <a:r>
              <a:rPr lang="en-US" b="0" i="1" dirty="0">
                <a:solidFill>
                  <a:schemeClr val="accent4"/>
                </a:solidFill>
                <a:effectLst/>
                <a:latin typeface="Verdana" panose="020B0604030504040204" pitchFamily="34" charset="0"/>
                <a:ea typeface="Verdana" panose="020B0604030504040204" pitchFamily="34" charset="0"/>
              </a:rPr>
              <a:t>steganography</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and </a:t>
            </a:r>
            <a:r>
              <a:rPr lang="en-US" b="0" i="1" dirty="0">
                <a:solidFill>
                  <a:schemeClr val="accent4"/>
                </a:solidFill>
                <a:effectLst/>
                <a:latin typeface="Verdana" panose="020B0604030504040204" pitchFamily="34" charset="0"/>
                <a:ea typeface="Verdana" panose="020B0604030504040204" pitchFamily="34" charset="0"/>
              </a:rPr>
              <a:t>blockchain concepts with existing NoSQL databases</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a:t>
            </a:r>
          </a:p>
          <a:p>
            <a:endParaRPr lang="en-US" b="0" i="0" dirty="0">
              <a:solidFill>
                <a:schemeClr val="accent4">
                  <a:lumMod val="20000"/>
                  <a:lumOff val="80000"/>
                </a:schemeClr>
              </a:solidFill>
              <a:effectLst/>
              <a:latin typeface="Verdana" panose="020B0604030504040204" pitchFamily="34" charset="0"/>
              <a:ea typeface="Verdana" panose="020B0604030504040204" pitchFamily="34" charset="0"/>
            </a:endParaRPr>
          </a:p>
          <a:p>
            <a:endParaRPr lang="en-US" b="0" i="0" dirty="0">
              <a:solidFill>
                <a:schemeClr val="accent4">
                  <a:lumMod val="20000"/>
                  <a:lumOff val="80000"/>
                </a:schemeClr>
              </a:solidFill>
              <a:effectLst/>
              <a:latin typeface="Verdana" panose="020B0604030504040204" pitchFamily="34" charset="0"/>
              <a:ea typeface="Verdana" panose="020B0604030504040204" pitchFamily="34" charset="0"/>
            </a:endParaRPr>
          </a:p>
          <a:p>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Our model ensures the security of the message data by providing protection against </a:t>
            </a:r>
            <a:r>
              <a:rPr lang="en-US" b="1" i="0" u="sng" dirty="0">
                <a:solidFill>
                  <a:schemeClr val="bg1"/>
                </a:solidFill>
                <a:effectLst/>
                <a:latin typeface="Verdana" panose="020B0604030504040204" pitchFamily="34" charset="0"/>
                <a:ea typeface="Verdana" panose="020B0604030504040204" pitchFamily="34" charset="0"/>
              </a:rPr>
              <a:t>MITM attacks</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a:t>
            </a:r>
            <a:r>
              <a:rPr lang="en-US" b="1" i="0" u="sng" dirty="0">
                <a:solidFill>
                  <a:schemeClr val="bg1"/>
                </a:solidFill>
                <a:effectLst/>
                <a:latin typeface="Verdana" panose="020B0604030504040204" pitchFamily="34" charset="0"/>
                <a:ea typeface="Verdana" panose="020B0604030504040204" pitchFamily="34" charset="0"/>
              </a:rPr>
              <a:t>data spilling</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a:t>
            </a:r>
            <a:r>
              <a:rPr lang="en-US" b="1" i="0" u="sng" dirty="0">
                <a:solidFill>
                  <a:schemeClr val="bg1"/>
                </a:solidFill>
                <a:effectLst/>
                <a:latin typeface="Verdana" panose="020B0604030504040204" pitchFamily="34" charset="0"/>
                <a:ea typeface="Verdana" panose="020B0604030504040204" pitchFamily="34" charset="0"/>
              </a:rPr>
              <a:t>brute force</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and </a:t>
            </a:r>
            <a:r>
              <a:rPr lang="en-US" b="1" i="0" u="sng" dirty="0">
                <a:solidFill>
                  <a:schemeClr val="bg1"/>
                </a:solidFill>
                <a:effectLst/>
                <a:latin typeface="Verdana" panose="020B0604030504040204" pitchFamily="34" charset="0"/>
                <a:ea typeface="Verdana" panose="020B0604030504040204" pitchFamily="34" charset="0"/>
              </a:rPr>
              <a:t>side-channel attacks</a:t>
            </a:r>
            <a:r>
              <a:rPr lang="en-US" b="0" i="0" dirty="0">
                <a:solidFill>
                  <a:schemeClr val="accent4">
                    <a:lumMod val="20000"/>
                    <a:lumOff val="80000"/>
                  </a:schemeClr>
                </a:solidFill>
                <a:effectLst/>
                <a:latin typeface="Verdana" panose="020B0604030504040204" pitchFamily="34" charset="0"/>
                <a:ea typeface="Verdana" panose="020B0604030504040204" pitchFamily="34" charset="0"/>
              </a:rPr>
              <a:t>. With our proposed model, we aim to prioritize the safety of confidential information across the network.</a:t>
            </a:r>
          </a:p>
        </p:txBody>
      </p:sp>
      <p:sp>
        <p:nvSpPr>
          <p:cNvPr id="11" name="Right Triangle 10"/>
          <p:cNvSpPr/>
          <p:nvPr/>
        </p:nvSpPr>
        <p:spPr>
          <a:xfrm flipH="1">
            <a:off x="6836229" y="0"/>
            <a:ext cx="5355771" cy="6858000"/>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nvGrpSpPr>
          <p:cNvPr id="6" name="Group 5"/>
          <p:cNvGrpSpPr/>
          <p:nvPr/>
        </p:nvGrpSpPr>
        <p:grpSpPr>
          <a:xfrm>
            <a:off x="7199393" y="1298367"/>
            <a:ext cx="4826000" cy="4826000"/>
            <a:chOff x="6319520" y="1170214"/>
            <a:chExt cx="5191760" cy="5191760"/>
          </a:xfrm>
          <a:solidFill>
            <a:schemeClr val="accent4">
              <a:lumMod val="20000"/>
              <a:lumOff val="80000"/>
            </a:schemeClr>
          </a:solidFill>
        </p:grpSpPr>
        <p:sp>
          <p:nvSpPr>
            <p:cNvPr id="5" name="Teardrop 4"/>
            <p:cNvSpPr/>
            <p:nvPr/>
          </p:nvSpPr>
          <p:spPr>
            <a:xfrm>
              <a:off x="6319520" y="1170214"/>
              <a:ext cx="5191760" cy="519176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t="505" b="505"/>
            <a:stretch/>
          </p:blipFill>
          <p:spPr bwMode="auto">
            <a:xfrm>
              <a:off x="6436903" y="1312612"/>
              <a:ext cx="4956993" cy="4906963"/>
            </a:xfrm>
            <a:prstGeom prst="teardrop">
              <a:avLst/>
            </a:prstGeom>
            <a:grp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850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54863-EF66-D042-160B-5E7FD28132B8}"/>
              </a:ext>
            </a:extLst>
          </p:cNvPr>
          <p:cNvSpPr/>
          <p:nvPr/>
        </p:nvSpPr>
        <p:spPr>
          <a:xfrm>
            <a:off x="1"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3" name="Picture 2">
            <a:extLst>
              <a:ext uri="{FF2B5EF4-FFF2-40B4-BE49-F238E27FC236}">
                <a16:creationId xmlns:a16="http://schemas.microsoft.com/office/drawing/2014/main" id="{F1E5C0DE-A5E0-3F31-9D75-F825A018A7DD}"/>
              </a:ext>
            </a:extLst>
          </p:cNvPr>
          <p:cNvPicPr>
            <a:picLocks noChangeAspect="1"/>
          </p:cNvPicPr>
          <p:nvPr/>
        </p:nvPicPr>
        <p:blipFill rotWithShape="1">
          <a:blip r:embed="rId2"/>
          <a:srcRect t="10632" r="55760" b="7510"/>
          <a:stretch/>
        </p:blipFill>
        <p:spPr>
          <a:xfrm>
            <a:off x="5690886" y="514724"/>
            <a:ext cx="5600217" cy="582855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D61731D-3B02-F396-AC8C-80BD6A73C837}"/>
              </a:ext>
            </a:extLst>
          </p:cNvPr>
          <p:cNvPicPr>
            <a:picLocks noChangeAspect="1"/>
          </p:cNvPicPr>
          <p:nvPr/>
        </p:nvPicPr>
        <p:blipFill rotWithShape="1">
          <a:blip r:embed="rId3"/>
          <a:srcRect l="16519" t="22785" r="69430" b="27595"/>
          <a:stretch/>
        </p:blipFill>
        <p:spPr>
          <a:xfrm>
            <a:off x="1709676" y="1833452"/>
            <a:ext cx="2270251" cy="4509824"/>
          </a:xfrm>
          <a:prstGeom prst="rect">
            <a:avLst/>
          </a:prstGeom>
          <a:ln>
            <a:noFill/>
          </a:ln>
          <a:effectLst>
            <a:outerShdw blurRad="190500" algn="tl" rotWithShape="0">
              <a:srgbClr val="000000">
                <a:alpha val="70000"/>
              </a:srgbClr>
            </a:outerShdw>
          </a:effectLst>
        </p:spPr>
      </p:pic>
      <p:sp>
        <p:nvSpPr>
          <p:cNvPr id="12" name="Rounded Rectangle 4">
            <a:extLst>
              <a:ext uri="{FF2B5EF4-FFF2-40B4-BE49-F238E27FC236}">
                <a16:creationId xmlns:a16="http://schemas.microsoft.com/office/drawing/2014/main" id="{637885C6-A020-6E2B-A46D-BA1C2F58C1E3}"/>
              </a:ext>
            </a:extLst>
          </p:cNvPr>
          <p:cNvSpPr/>
          <p:nvPr/>
        </p:nvSpPr>
        <p:spPr>
          <a:xfrm>
            <a:off x="604082" y="504008"/>
            <a:ext cx="4166920" cy="646545"/>
          </a:xfrm>
          <a:prstGeom prst="roundRect">
            <a:avLst>
              <a:gd name="adj" fmla="val 50000"/>
            </a:avLst>
          </a:prstGeom>
          <a:solidFill>
            <a:srgbClr val="1FB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424"/>
                </a:solidFill>
              </a:rPr>
              <a:t>AES-512 Key Scheduling</a:t>
            </a:r>
          </a:p>
        </p:txBody>
      </p:sp>
    </p:spTree>
    <p:extLst>
      <p:ext uri="{BB962C8B-B14F-4D97-AF65-F5344CB8AC3E}">
        <p14:creationId xmlns:p14="http://schemas.microsoft.com/office/powerpoint/2010/main" val="6089845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54863-EF66-D042-160B-5E7FD28132B8}"/>
              </a:ext>
            </a:extLst>
          </p:cNvPr>
          <p:cNvSpPr/>
          <p:nvPr/>
        </p:nvSpPr>
        <p:spPr>
          <a:xfrm>
            <a:off x="1"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5" name="Picture 4">
            <a:extLst>
              <a:ext uri="{FF2B5EF4-FFF2-40B4-BE49-F238E27FC236}">
                <a16:creationId xmlns:a16="http://schemas.microsoft.com/office/drawing/2014/main" id="{C60C976F-28F5-E06E-09C2-66700D9B8F9E}"/>
              </a:ext>
            </a:extLst>
          </p:cNvPr>
          <p:cNvPicPr>
            <a:picLocks noChangeAspect="1"/>
          </p:cNvPicPr>
          <p:nvPr/>
        </p:nvPicPr>
        <p:blipFill rotWithShape="1">
          <a:blip r:embed="rId2"/>
          <a:srcRect t="20253" r="61266" b="21182"/>
          <a:stretch/>
        </p:blipFill>
        <p:spPr>
          <a:xfrm>
            <a:off x="260781" y="1619009"/>
            <a:ext cx="4256348" cy="3619982"/>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AFAF66E-FC6A-C17E-23EE-C12506381C2D}"/>
              </a:ext>
            </a:extLst>
          </p:cNvPr>
          <p:cNvPicPr>
            <a:picLocks noChangeAspect="1"/>
          </p:cNvPicPr>
          <p:nvPr/>
        </p:nvPicPr>
        <p:blipFill rotWithShape="1">
          <a:blip r:embed="rId3"/>
          <a:srcRect t="26498" r="56519" b="28607"/>
          <a:stretch/>
        </p:blipFill>
        <p:spPr>
          <a:xfrm>
            <a:off x="4787213" y="1357132"/>
            <a:ext cx="7134703" cy="41437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29092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54863-EF66-D042-160B-5E7FD28132B8}"/>
              </a:ext>
            </a:extLst>
          </p:cNvPr>
          <p:cNvSpPr/>
          <p:nvPr/>
        </p:nvSpPr>
        <p:spPr>
          <a:xfrm>
            <a:off x="1"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3" name="Picture 2">
            <a:extLst>
              <a:ext uri="{FF2B5EF4-FFF2-40B4-BE49-F238E27FC236}">
                <a16:creationId xmlns:a16="http://schemas.microsoft.com/office/drawing/2014/main" id="{E53CDB62-FA19-E8B9-3540-D0A99DCE02F4}"/>
              </a:ext>
            </a:extLst>
          </p:cNvPr>
          <p:cNvPicPr>
            <a:picLocks noChangeAspect="1"/>
          </p:cNvPicPr>
          <p:nvPr/>
        </p:nvPicPr>
        <p:blipFill rotWithShape="1">
          <a:blip r:embed="rId2"/>
          <a:srcRect l="-1" t="10127" r="56099" b="7679"/>
          <a:stretch/>
        </p:blipFill>
        <p:spPr>
          <a:xfrm>
            <a:off x="5519484" y="309622"/>
            <a:ext cx="5924036" cy="623875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11FF3B7-DC9C-99DC-A52B-F94EC1505F65}"/>
              </a:ext>
            </a:extLst>
          </p:cNvPr>
          <p:cNvPicPr>
            <a:picLocks noChangeAspect="1"/>
          </p:cNvPicPr>
          <p:nvPr/>
        </p:nvPicPr>
        <p:blipFill rotWithShape="1">
          <a:blip r:embed="rId3"/>
          <a:srcRect l="13671" t="26329" r="70759" b="46836"/>
          <a:stretch/>
        </p:blipFill>
        <p:spPr>
          <a:xfrm>
            <a:off x="884802" y="2060293"/>
            <a:ext cx="3605479" cy="3495555"/>
          </a:xfrm>
          <a:prstGeom prst="rect">
            <a:avLst/>
          </a:prstGeom>
          <a:ln>
            <a:noFill/>
          </a:ln>
          <a:effectLst>
            <a:outerShdw blurRad="190500" algn="tl" rotWithShape="0">
              <a:srgbClr val="000000">
                <a:alpha val="70000"/>
              </a:srgbClr>
            </a:outerShdw>
          </a:effectLst>
        </p:spPr>
      </p:pic>
      <p:sp>
        <p:nvSpPr>
          <p:cNvPr id="8" name="Rounded Rectangle 5">
            <a:extLst>
              <a:ext uri="{FF2B5EF4-FFF2-40B4-BE49-F238E27FC236}">
                <a16:creationId xmlns:a16="http://schemas.microsoft.com/office/drawing/2014/main" id="{5E03CB22-18E9-87C4-6290-61789AA487C7}"/>
              </a:ext>
            </a:extLst>
          </p:cNvPr>
          <p:cNvSpPr/>
          <p:nvPr/>
        </p:nvSpPr>
        <p:spPr>
          <a:xfrm>
            <a:off x="604082" y="494817"/>
            <a:ext cx="4166921" cy="655736"/>
          </a:xfrm>
          <a:prstGeom prst="roundRect">
            <a:avLst>
              <a:gd name="adj" fmla="val 50000"/>
            </a:avLst>
          </a:prstGeom>
          <a:solidFill>
            <a:srgbClr val="3AC0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424"/>
                </a:solidFill>
              </a:rPr>
              <a:t>Crypto-</a:t>
            </a:r>
            <a:r>
              <a:rPr lang="en-US" sz="2400" b="1" dirty="0" err="1">
                <a:solidFill>
                  <a:srgbClr val="242424"/>
                </a:solidFill>
              </a:rPr>
              <a:t>Stego</a:t>
            </a:r>
            <a:r>
              <a:rPr lang="en-US" sz="2400" b="1" dirty="0">
                <a:solidFill>
                  <a:srgbClr val="242424"/>
                </a:solidFill>
              </a:rPr>
              <a:t> Object Encrypt</a:t>
            </a:r>
          </a:p>
        </p:txBody>
      </p:sp>
    </p:spTree>
    <p:extLst>
      <p:ext uri="{BB962C8B-B14F-4D97-AF65-F5344CB8AC3E}">
        <p14:creationId xmlns:p14="http://schemas.microsoft.com/office/powerpoint/2010/main" val="929258888"/>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54863-EF66-D042-160B-5E7FD28132B8}"/>
              </a:ext>
            </a:extLst>
          </p:cNvPr>
          <p:cNvSpPr/>
          <p:nvPr/>
        </p:nvSpPr>
        <p:spPr>
          <a:xfrm>
            <a:off x="1"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5" name="Picture 4">
            <a:extLst>
              <a:ext uri="{FF2B5EF4-FFF2-40B4-BE49-F238E27FC236}">
                <a16:creationId xmlns:a16="http://schemas.microsoft.com/office/drawing/2014/main" id="{5126CEAA-D397-CCA6-EA70-C4F4AC14548C}"/>
              </a:ext>
            </a:extLst>
          </p:cNvPr>
          <p:cNvPicPr>
            <a:picLocks noChangeAspect="1"/>
          </p:cNvPicPr>
          <p:nvPr/>
        </p:nvPicPr>
        <p:blipFill rotWithShape="1">
          <a:blip r:embed="rId2"/>
          <a:srcRect l="1804" t="28523" r="40664" b="18818"/>
          <a:stretch/>
        </p:blipFill>
        <p:spPr>
          <a:xfrm>
            <a:off x="870030" y="738402"/>
            <a:ext cx="10451939" cy="53811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214904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DCC48E-895C-54E3-3428-EE0905A34947}"/>
              </a:ext>
            </a:extLst>
          </p:cNvPr>
          <p:cNvPicPr>
            <a:picLocks noChangeAspect="1"/>
          </p:cNvPicPr>
          <p:nvPr/>
        </p:nvPicPr>
        <p:blipFill rotWithShape="1">
          <a:blip r:embed="rId2"/>
          <a:srcRect t="34093" r="73133" b="17721"/>
          <a:stretch/>
        </p:blipFill>
        <p:spPr>
          <a:xfrm>
            <a:off x="918256" y="2160290"/>
            <a:ext cx="4128302" cy="4164773"/>
          </a:xfrm>
          <a:prstGeom prst="rect">
            <a:avLst/>
          </a:prstGeom>
          <a:ln>
            <a:noFill/>
          </a:ln>
          <a:effectLst>
            <a:outerShdw blurRad="190500" algn="tl" rotWithShape="0">
              <a:srgbClr val="000000">
                <a:alpha val="70000"/>
              </a:srgbClr>
            </a:outerShdw>
          </a:effectLst>
        </p:spPr>
      </p:pic>
      <p:sp>
        <p:nvSpPr>
          <p:cNvPr id="11" name="Rounded Rectangle 6">
            <a:extLst>
              <a:ext uri="{FF2B5EF4-FFF2-40B4-BE49-F238E27FC236}">
                <a16:creationId xmlns:a16="http://schemas.microsoft.com/office/drawing/2014/main" id="{6737368D-66CF-F377-F130-A95687F8AA04}"/>
              </a:ext>
            </a:extLst>
          </p:cNvPr>
          <p:cNvSpPr/>
          <p:nvPr/>
        </p:nvSpPr>
        <p:spPr>
          <a:xfrm>
            <a:off x="879637" y="646614"/>
            <a:ext cx="4166921" cy="646545"/>
          </a:xfrm>
          <a:prstGeom prst="roundRect">
            <a:avLst>
              <a:gd name="adj" fmla="val 50000"/>
            </a:avLst>
          </a:prstGeom>
          <a:solidFill>
            <a:srgbClr val="FCB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424"/>
                </a:solidFill>
              </a:rPr>
              <a:t>Crypto-</a:t>
            </a:r>
            <a:r>
              <a:rPr lang="en-US" sz="2400" b="1" dirty="0" err="1">
                <a:solidFill>
                  <a:srgbClr val="242424"/>
                </a:solidFill>
              </a:rPr>
              <a:t>Stego</a:t>
            </a:r>
            <a:r>
              <a:rPr lang="en-US" sz="2400" b="1" dirty="0">
                <a:solidFill>
                  <a:srgbClr val="242424"/>
                </a:solidFill>
              </a:rPr>
              <a:t> Object Decrypt</a:t>
            </a:r>
          </a:p>
        </p:txBody>
      </p:sp>
      <p:pic>
        <p:nvPicPr>
          <p:cNvPr id="2" name="Picture 1">
            <a:extLst>
              <a:ext uri="{FF2B5EF4-FFF2-40B4-BE49-F238E27FC236}">
                <a16:creationId xmlns:a16="http://schemas.microsoft.com/office/drawing/2014/main" id="{0EA40C26-927A-2345-E92F-6337A59DBF6E}"/>
              </a:ext>
            </a:extLst>
          </p:cNvPr>
          <p:cNvPicPr>
            <a:picLocks noChangeAspect="1"/>
          </p:cNvPicPr>
          <p:nvPr/>
        </p:nvPicPr>
        <p:blipFill rotWithShape="1">
          <a:blip r:embed="rId3"/>
          <a:srcRect t="19916" r="64114" b="12068"/>
          <a:stretch/>
        </p:blipFill>
        <p:spPr>
          <a:xfrm>
            <a:off x="6096000" y="393538"/>
            <a:ext cx="5563564" cy="5931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1334666"/>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C3657F-9F75-221F-CE2E-5555BFD2CF96}"/>
              </a:ext>
            </a:extLst>
          </p:cNvPr>
          <p:cNvSpPr/>
          <p:nvPr/>
        </p:nvSpPr>
        <p:spPr>
          <a:xfrm>
            <a:off x="0"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3" name="Picture 2">
            <a:extLst>
              <a:ext uri="{FF2B5EF4-FFF2-40B4-BE49-F238E27FC236}">
                <a16:creationId xmlns:a16="http://schemas.microsoft.com/office/drawing/2014/main" id="{C2D5ACE5-6DE7-5E68-E906-D01E29ADC45B}"/>
              </a:ext>
            </a:extLst>
          </p:cNvPr>
          <p:cNvPicPr>
            <a:picLocks noChangeAspect="1"/>
          </p:cNvPicPr>
          <p:nvPr/>
        </p:nvPicPr>
        <p:blipFill rotWithShape="1">
          <a:blip r:embed="rId2"/>
          <a:srcRect t="20253" r="64779" b="14768"/>
          <a:stretch/>
        </p:blipFill>
        <p:spPr>
          <a:xfrm>
            <a:off x="5648813" y="490559"/>
            <a:ext cx="5663177" cy="587688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C73EF1A-EB0F-23A2-195E-0680A32513C7}"/>
              </a:ext>
            </a:extLst>
          </p:cNvPr>
          <p:cNvPicPr>
            <a:picLocks noChangeAspect="1"/>
          </p:cNvPicPr>
          <p:nvPr/>
        </p:nvPicPr>
        <p:blipFill rotWithShape="1">
          <a:blip r:embed="rId3"/>
          <a:srcRect l="16708" t="33080" r="68956" b="26965"/>
          <a:stretch/>
        </p:blipFill>
        <p:spPr>
          <a:xfrm>
            <a:off x="1495498" y="1927895"/>
            <a:ext cx="2657817" cy="4166887"/>
          </a:xfrm>
          <a:prstGeom prst="rect">
            <a:avLst/>
          </a:prstGeom>
          <a:ln>
            <a:noFill/>
          </a:ln>
          <a:effectLst>
            <a:outerShdw blurRad="190500" algn="tl" rotWithShape="0">
              <a:srgbClr val="000000">
                <a:alpha val="70000"/>
              </a:srgbClr>
            </a:outerShdw>
          </a:effectLst>
        </p:spPr>
      </p:pic>
      <p:sp>
        <p:nvSpPr>
          <p:cNvPr id="8" name="Rounded Rectangle 6">
            <a:extLst>
              <a:ext uri="{FF2B5EF4-FFF2-40B4-BE49-F238E27FC236}">
                <a16:creationId xmlns:a16="http://schemas.microsoft.com/office/drawing/2014/main" id="{35196884-B389-A47B-84D7-F0DB6A274FBE}"/>
              </a:ext>
            </a:extLst>
          </p:cNvPr>
          <p:cNvSpPr/>
          <p:nvPr/>
        </p:nvSpPr>
        <p:spPr>
          <a:xfrm>
            <a:off x="601883" y="518133"/>
            <a:ext cx="4166921" cy="646545"/>
          </a:xfrm>
          <a:prstGeom prst="roundRect">
            <a:avLst>
              <a:gd name="adj" fmla="val 50000"/>
            </a:avLst>
          </a:prstGeom>
          <a:solidFill>
            <a:srgbClr val="F87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242424"/>
                </a:solidFill>
              </a:rPr>
              <a:t>BlockChain</a:t>
            </a:r>
            <a:r>
              <a:rPr lang="en-US" sz="2400" b="1" dirty="0">
                <a:solidFill>
                  <a:srgbClr val="242424"/>
                </a:solidFill>
              </a:rPr>
              <a:t> Error Detection</a:t>
            </a:r>
          </a:p>
        </p:txBody>
      </p:sp>
    </p:spTree>
    <p:extLst>
      <p:ext uri="{BB962C8B-B14F-4D97-AF65-F5344CB8AC3E}">
        <p14:creationId xmlns:p14="http://schemas.microsoft.com/office/powerpoint/2010/main" val="2502064175"/>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C3657F-9F75-221F-CE2E-5555BFD2CF96}"/>
              </a:ext>
            </a:extLst>
          </p:cNvPr>
          <p:cNvSpPr/>
          <p:nvPr/>
        </p:nvSpPr>
        <p:spPr>
          <a:xfrm>
            <a:off x="0" y="0"/>
            <a:ext cx="12192000" cy="6858000"/>
          </a:xfrm>
          <a:prstGeom prst="rect">
            <a:avLst/>
          </a:prstGeom>
          <a:solidFill>
            <a:srgbClr val="242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42933"/>
              </a:solidFill>
            </a:endParaRPr>
          </a:p>
        </p:txBody>
      </p:sp>
      <p:pic>
        <p:nvPicPr>
          <p:cNvPr id="5" name="Picture 4">
            <a:extLst>
              <a:ext uri="{FF2B5EF4-FFF2-40B4-BE49-F238E27FC236}">
                <a16:creationId xmlns:a16="http://schemas.microsoft.com/office/drawing/2014/main" id="{C283E5E9-8B73-E1ED-0D42-EE16C9479E12}"/>
              </a:ext>
            </a:extLst>
          </p:cNvPr>
          <p:cNvPicPr>
            <a:picLocks noChangeAspect="1"/>
          </p:cNvPicPr>
          <p:nvPr/>
        </p:nvPicPr>
        <p:blipFill rotWithShape="1">
          <a:blip r:embed="rId2"/>
          <a:srcRect t="16878" r="52247" b="22025"/>
          <a:stretch/>
        </p:blipFill>
        <p:spPr>
          <a:xfrm>
            <a:off x="381965" y="1066317"/>
            <a:ext cx="6565907" cy="472536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DBF70841-CE0D-D8E2-9D58-270B2B3546A7}"/>
              </a:ext>
            </a:extLst>
          </p:cNvPr>
          <p:cNvPicPr>
            <a:picLocks noChangeAspect="1"/>
          </p:cNvPicPr>
          <p:nvPr/>
        </p:nvPicPr>
        <p:blipFill rotWithShape="1">
          <a:blip r:embed="rId3"/>
          <a:srcRect l="664" t="13333" r="63639" b="37722"/>
          <a:stretch/>
        </p:blipFill>
        <p:spPr>
          <a:xfrm>
            <a:off x="7430814" y="1851949"/>
            <a:ext cx="4472139" cy="34492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030162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5015B3-6FB9-D489-B858-80CED3B3385E}"/>
              </a:ext>
            </a:extLst>
          </p:cNvPr>
          <p:cNvGrpSpPr/>
          <p:nvPr/>
        </p:nvGrpSpPr>
        <p:grpSpPr>
          <a:xfrm>
            <a:off x="497343" y="257856"/>
            <a:ext cx="4114800" cy="950458"/>
            <a:chOff x="497343" y="257856"/>
            <a:chExt cx="4114800" cy="950458"/>
          </a:xfrm>
        </p:grpSpPr>
        <p:pic>
          <p:nvPicPr>
            <p:cNvPr id="28" name="Picture 27"/>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a:solidFill>
                    <a:srgbClr val="FBBD23"/>
                  </a:solidFill>
                  <a:latin typeface="Verdana" panose="020B0604030504040204" pitchFamily="34" charset="0"/>
                  <a:ea typeface="Verdana" panose="020B0604030504040204" pitchFamily="34" charset="0"/>
                </a:rPr>
                <a:t>Reference</a:t>
              </a:r>
            </a:p>
          </p:txBody>
        </p:sp>
      </p:grpSp>
      <p:sp>
        <p:nvSpPr>
          <p:cNvPr id="33" name="TextBox 32"/>
          <p:cNvSpPr txBox="1"/>
          <p:nvPr/>
        </p:nvSpPr>
        <p:spPr>
          <a:xfrm>
            <a:off x="497343" y="1463792"/>
            <a:ext cx="11466057" cy="4801314"/>
          </a:xfrm>
          <a:prstGeom prst="rect">
            <a:avLst/>
          </a:prstGeom>
          <a:noFill/>
        </p:spPr>
        <p:txBody>
          <a:bodyPr wrap="square" rtlCol="0">
            <a:spAutoFit/>
          </a:bodyPr>
          <a:lstStyle/>
          <a:p>
            <a:r>
              <a:rPr lang="en-US" b="1" dirty="0">
                <a:solidFill>
                  <a:srgbClr val="FBBD23"/>
                </a:solidFill>
                <a:latin typeface="Verdana" panose="020B0604030504040204" pitchFamily="34" charset="0"/>
                <a:ea typeface="Verdana" panose="020B0604030504040204" pitchFamily="34" charset="0"/>
              </a:rPr>
              <a:t>[1] </a:t>
            </a:r>
            <a:r>
              <a:rPr lang="en-US" dirty="0" err="1">
                <a:solidFill>
                  <a:schemeClr val="bg1"/>
                </a:solidFill>
                <a:latin typeface="Verdana" panose="020B0604030504040204" pitchFamily="34" charset="0"/>
                <a:ea typeface="Verdana" panose="020B0604030504040204" pitchFamily="34" charset="0"/>
              </a:rPr>
              <a:t>Yeuan-Kuen</a:t>
            </a:r>
            <a:r>
              <a:rPr lang="en-US" dirty="0">
                <a:solidFill>
                  <a:schemeClr val="bg1"/>
                </a:solidFill>
                <a:latin typeface="Verdana" panose="020B0604030504040204" pitchFamily="34" charset="0"/>
                <a:ea typeface="Verdana" panose="020B0604030504040204" pitchFamily="34" charset="0"/>
              </a:rPr>
              <a:t> Lee, Graeme Bell, Shih-Yu Huang, Ran-</a:t>
            </a:r>
            <a:r>
              <a:rPr lang="en-US" dirty="0" err="1">
                <a:solidFill>
                  <a:schemeClr val="bg1"/>
                </a:solidFill>
                <a:latin typeface="Verdana" panose="020B0604030504040204" pitchFamily="34" charset="0"/>
                <a:ea typeface="Verdana" panose="020B0604030504040204" pitchFamily="34" charset="0"/>
              </a:rPr>
              <a:t>Zan</a:t>
            </a:r>
            <a:r>
              <a:rPr lang="en-US" dirty="0">
                <a:solidFill>
                  <a:schemeClr val="bg1"/>
                </a:solidFill>
                <a:latin typeface="Verdana" panose="020B0604030504040204" pitchFamily="34" charset="0"/>
                <a:ea typeface="Verdana" panose="020B0604030504040204" pitchFamily="34" charset="0"/>
              </a:rPr>
              <a:t> Wang, and </a:t>
            </a:r>
            <a:r>
              <a:rPr lang="en-US" dirty="0" err="1">
                <a:solidFill>
                  <a:schemeClr val="bg1"/>
                </a:solidFill>
                <a:latin typeface="Verdana" panose="020B0604030504040204" pitchFamily="34" charset="0"/>
                <a:ea typeface="Verdana" panose="020B0604030504040204" pitchFamily="34" charset="0"/>
              </a:rPr>
              <a:t>Shyong</a:t>
            </a:r>
            <a:r>
              <a:rPr lang="en-US" dirty="0">
                <a:solidFill>
                  <a:schemeClr val="bg1"/>
                </a:solidFill>
                <a:latin typeface="Verdana" panose="020B0604030504040204" pitchFamily="34" charset="0"/>
                <a:ea typeface="Verdana" panose="020B0604030504040204" pitchFamily="34" charset="0"/>
              </a:rPr>
              <a:t>-Jian </a:t>
            </a:r>
            <a:r>
              <a:rPr lang="en-US" dirty="0" err="1">
                <a:solidFill>
                  <a:schemeClr val="bg1"/>
                </a:solidFill>
                <a:latin typeface="Verdana" panose="020B0604030504040204" pitchFamily="34" charset="0"/>
                <a:ea typeface="Verdana" panose="020B0604030504040204" pitchFamily="34" charset="0"/>
              </a:rPr>
              <a:t>Shyu</a:t>
            </a:r>
            <a:r>
              <a:rPr lang="en-US" dirty="0">
                <a:solidFill>
                  <a:schemeClr val="bg1"/>
                </a:solidFill>
                <a:latin typeface="Verdana" panose="020B0604030504040204" pitchFamily="34" charset="0"/>
                <a:ea typeface="Verdana" panose="020B0604030504040204" pitchFamily="34" charset="0"/>
              </a:rPr>
              <a:t>: “</a:t>
            </a:r>
            <a:r>
              <a:rPr lang="en-US" i="1" dirty="0">
                <a:solidFill>
                  <a:schemeClr val="accent4">
                    <a:lumMod val="40000"/>
                    <a:lumOff val="60000"/>
                  </a:schemeClr>
                </a:solidFill>
                <a:latin typeface="Verdana" panose="020B0604030504040204" pitchFamily="34" charset="0"/>
                <a:ea typeface="Verdana" panose="020B0604030504040204" pitchFamily="34" charset="0"/>
              </a:rPr>
              <a:t>An Advanced Least-Significant-Bit Embedding Scheme for </a:t>
            </a:r>
            <a:r>
              <a:rPr lang="en-US" i="1" dirty="0" err="1">
                <a:solidFill>
                  <a:schemeClr val="accent4">
                    <a:lumMod val="40000"/>
                    <a:lumOff val="60000"/>
                  </a:schemeClr>
                </a:solidFill>
                <a:latin typeface="Verdana" panose="020B0604030504040204" pitchFamily="34" charset="0"/>
                <a:ea typeface="Verdana" panose="020B0604030504040204" pitchFamily="34" charset="0"/>
              </a:rPr>
              <a:t>Steganographic</a:t>
            </a:r>
            <a:r>
              <a:rPr lang="en-US" i="1" dirty="0">
                <a:solidFill>
                  <a:schemeClr val="accent4">
                    <a:lumMod val="40000"/>
                    <a:lumOff val="60000"/>
                  </a:schemeClr>
                </a:solidFill>
                <a:latin typeface="Verdana" panose="020B0604030504040204" pitchFamily="34" charset="0"/>
                <a:ea typeface="Verdana" panose="020B0604030504040204" pitchFamily="34" charset="0"/>
              </a:rPr>
              <a:t> Encoding</a:t>
            </a:r>
            <a:r>
              <a:rPr lang="en-US" dirty="0">
                <a:solidFill>
                  <a:schemeClr val="bg1"/>
                </a:solidFill>
                <a:latin typeface="Verdana" panose="020B0604030504040204" pitchFamily="34" charset="0"/>
                <a:ea typeface="Verdana" panose="020B0604030504040204" pitchFamily="34" charset="0"/>
              </a:rPr>
              <a:t>”, 2009.</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[2] </a:t>
            </a:r>
            <a:r>
              <a:rPr lang="en-US" b="1"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Applied Cryptography Protocols, Algorithms, and Source Code in C</a:t>
            </a:r>
            <a:r>
              <a:rPr lang="en-US" dirty="0">
                <a:solidFill>
                  <a:schemeClr val="bg1"/>
                </a:solidFill>
                <a:latin typeface="Verdana" panose="020B0604030504040204" pitchFamily="34" charset="0"/>
                <a:ea typeface="Verdana" panose="020B0604030504040204" pitchFamily="34" charset="0"/>
              </a:rPr>
              <a:t>”, A book by Bruce </a:t>
            </a:r>
            <a:r>
              <a:rPr lang="en-US" dirty="0" err="1">
                <a:solidFill>
                  <a:schemeClr val="bg1"/>
                </a:solidFill>
                <a:latin typeface="Verdana" panose="020B0604030504040204" pitchFamily="34" charset="0"/>
                <a:ea typeface="Verdana" panose="020B0604030504040204" pitchFamily="34" charset="0"/>
              </a:rPr>
              <a:t>Schneier</a:t>
            </a:r>
            <a:r>
              <a:rPr lang="en-US" dirty="0">
                <a:solidFill>
                  <a:schemeClr val="bg1"/>
                </a:solidFill>
                <a:latin typeface="Verdana" panose="020B0604030504040204" pitchFamily="34" charset="0"/>
                <a:ea typeface="Verdana" panose="020B0604030504040204" pitchFamily="34" charset="0"/>
              </a:rPr>
              <a:t>.</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[3] </a:t>
            </a:r>
            <a:r>
              <a:rPr lang="en-US" dirty="0">
                <a:solidFill>
                  <a:schemeClr val="bg1"/>
                </a:solidFill>
                <a:latin typeface="Verdana" panose="020B0604030504040204" pitchFamily="34" charset="0"/>
                <a:ea typeface="Verdana" panose="020B0604030504040204" pitchFamily="34" charset="0"/>
              </a:rPr>
              <a:t>H. Gilbert and M. </a:t>
            </a:r>
            <a:r>
              <a:rPr lang="en-US" dirty="0" err="1">
                <a:solidFill>
                  <a:schemeClr val="bg1"/>
                </a:solidFill>
                <a:latin typeface="Verdana" panose="020B0604030504040204" pitchFamily="34" charset="0"/>
                <a:ea typeface="Verdana" panose="020B0604030504040204" pitchFamily="34" charset="0"/>
              </a:rPr>
              <a:t>Minier</a:t>
            </a:r>
            <a:r>
              <a:rPr lang="en-US" dirty="0">
                <a:solidFill>
                  <a:schemeClr val="bg1"/>
                </a:solidFill>
                <a:latin typeface="Verdana" panose="020B0604030504040204" pitchFamily="34" charset="0"/>
                <a:ea typeface="Verdana" panose="020B0604030504040204" pitchFamily="34" charset="0"/>
              </a:rPr>
              <a:t>, “</a:t>
            </a:r>
            <a:r>
              <a:rPr lang="en-US" i="1" dirty="0">
                <a:solidFill>
                  <a:schemeClr val="accent4">
                    <a:lumMod val="40000"/>
                    <a:lumOff val="60000"/>
                  </a:schemeClr>
                </a:solidFill>
                <a:latin typeface="Verdana" panose="020B0604030504040204" pitchFamily="34" charset="0"/>
                <a:ea typeface="Verdana" panose="020B0604030504040204" pitchFamily="34" charset="0"/>
              </a:rPr>
              <a:t>A collision attack on seven rounds of </a:t>
            </a:r>
            <a:r>
              <a:rPr lang="en-US" i="1" dirty="0" err="1">
                <a:solidFill>
                  <a:schemeClr val="accent4">
                    <a:lumMod val="40000"/>
                    <a:lumOff val="60000"/>
                  </a:schemeClr>
                </a:solidFill>
                <a:latin typeface="Verdana" panose="020B0604030504040204" pitchFamily="34" charset="0"/>
                <a:ea typeface="Verdana" panose="020B0604030504040204" pitchFamily="34" charset="0"/>
              </a:rPr>
              <a:t>Rijndael</a:t>
            </a:r>
            <a:r>
              <a:rPr lang="en-US" dirty="0">
                <a:solidFill>
                  <a:schemeClr val="bg1"/>
                </a:solidFill>
                <a:latin typeface="Verdana" panose="020B0604030504040204" pitchFamily="34" charset="0"/>
                <a:ea typeface="Verdana" panose="020B0604030504040204" pitchFamily="34" charset="0"/>
              </a:rPr>
              <a:t>”, Proceedings of the 3rd AES Candidate Conference, (2000) April: 230-241.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[4]</a:t>
            </a:r>
            <a:r>
              <a:rPr lang="en-US" dirty="0">
                <a:solidFill>
                  <a:srgbClr val="FBBD23"/>
                </a:solidFill>
                <a:latin typeface="Verdana" panose="020B0604030504040204" pitchFamily="34" charset="0"/>
                <a:ea typeface="Verdana" panose="020B0604030504040204" pitchFamily="34" charset="0"/>
              </a:rPr>
              <a:t> </a:t>
            </a:r>
            <a:r>
              <a:rPr lang="en-US" dirty="0">
                <a:solidFill>
                  <a:schemeClr val="bg1"/>
                </a:solidFill>
                <a:latin typeface="Verdana" panose="020B0604030504040204" pitchFamily="34" charset="0"/>
                <a:ea typeface="Verdana" panose="020B0604030504040204" pitchFamily="34" charset="0"/>
              </a:rPr>
              <a:t>B. </a:t>
            </a:r>
            <a:r>
              <a:rPr lang="en-US" dirty="0" err="1">
                <a:solidFill>
                  <a:schemeClr val="bg1"/>
                </a:solidFill>
                <a:latin typeface="Verdana" panose="020B0604030504040204" pitchFamily="34" charset="0"/>
                <a:ea typeface="Verdana" panose="020B0604030504040204" pitchFamily="34" charset="0"/>
              </a:rPr>
              <a:t>Schneier</a:t>
            </a:r>
            <a:r>
              <a:rPr lang="en-US" dirty="0">
                <a:solidFill>
                  <a:schemeClr val="bg1"/>
                </a:solidFill>
                <a:latin typeface="Verdana" panose="020B0604030504040204" pitchFamily="34" charset="0"/>
                <a:ea typeface="Verdana" panose="020B0604030504040204" pitchFamily="34" charset="0"/>
              </a:rPr>
              <a:t>, “</a:t>
            </a:r>
            <a:r>
              <a:rPr lang="en-US" i="1" dirty="0">
                <a:solidFill>
                  <a:schemeClr val="accent4">
                    <a:lumMod val="40000"/>
                    <a:lumOff val="60000"/>
                  </a:schemeClr>
                </a:solidFill>
                <a:latin typeface="Verdana" panose="020B0604030504040204" pitchFamily="34" charset="0"/>
                <a:ea typeface="Verdana" panose="020B0604030504040204" pitchFamily="34" charset="0"/>
              </a:rPr>
              <a:t>The GOST Encryption Algorithm</a:t>
            </a:r>
            <a:r>
              <a:rPr lang="en-US" dirty="0">
                <a:solidFill>
                  <a:schemeClr val="bg1"/>
                </a:solidFill>
                <a:latin typeface="Verdana" panose="020B0604030504040204" pitchFamily="34" charset="0"/>
                <a:ea typeface="Verdana" panose="020B0604030504040204" pitchFamily="34" charset="0"/>
              </a:rPr>
              <a:t>”, Dr. Dobb’s Journal, v.20, n. 1, (1995) January: 123-124.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[5] </a:t>
            </a:r>
            <a:r>
              <a:rPr lang="en-US"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Data security using 512 bits symmetric key based cryptography in cloud computing system</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Bijoy</a:t>
            </a:r>
            <a:r>
              <a:rPr lang="en-US" dirty="0">
                <a:solidFill>
                  <a:schemeClr val="bg1"/>
                </a:solidFill>
                <a:latin typeface="Verdana" panose="020B0604030504040204" pitchFamily="34" charset="0"/>
                <a:ea typeface="Verdana" panose="020B0604030504040204" pitchFamily="34" charset="0"/>
              </a:rPr>
              <a:t> Kumar Mandal, </a:t>
            </a:r>
            <a:r>
              <a:rPr lang="en-US" dirty="0" err="1">
                <a:solidFill>
                  <a:schemeClr val="bg1"/>
                </a:solidFill>
                <a:latin typeface="Verdana" panose="020B0604030504040204" pitchFamily="34" charset="0"/>
                <a:ea typeface="Verdana" panose="020B0604030504040204" pitchFamily="34" charset="0"/>
              </a:rPr>
              <a:t>Debnath</a:t>
            </a:r>
            <a:r>
              <a:rPr lang="en-US" dirty="0">
                <a:solidFill>
                  <a:schemeClr val="bg1"/>
                </a:solidFill>
                <a:latin typeface="Verdana" panose="020B0604030504040204" pitchFamily="34" charset="0"/>
                <a:ea typeface="Verdana" panose="020B0604030504040204" pitchFamily="34" charset="0"/>
              </a:rPr>
              <a:t> Bhattacharyya and Xiao-</a:t>
            </a:r>
            <a:r>
              <a:rPr lang="en-US" dirty="0" err="1">
                <a:solidFill>
                  <a:schemeClr val="bg1"/>
                </a:solidFill>
                <a:latin typeface="Verdana" panose="020B0604030504040204" pitchFamily="34" charset="0"/>
                <a:ea typeface="Verdana" panose="020B0604030504040204" pitchFamily="34" charset="0"/>
              </a:rPr>
              <a:t>Zhi</a:t>
            </a:r>
            <a:r>
              <a:rPr lang="en-US" dirty="0">
                <a:solidFill>
                  <a:schemeClr val="bg1"/>
                </a:solidFill>
                <a:latin typeface="Verdana" panose="020B0604030504040204" pitchFamily="34" charset="0"/>
                <a:ea typeface="Verdana" panose="020B0604030504040204" pitchFamily="34" charset="0"/>
              </a:rPr>
              <a:t> Gao, (2019)</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[6] </a:t>
            </a:r>
            <a:r>
              <a:rPr lang="en-US" b="1"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Efficient High-Performance FPGA-</a:t>
            </a:r>
            <a:r>
              <a:rPr lang="en-US" i="1" dirty="0" err="1">
                <a:solidFill>
                  <a:schemeClr val="accent4">
                    <a:lumMod val="40000"/>
                    <a:lumOff val="60000"/>
                  </a:schemeClr>
                </a:solidFill>
                <a:latin typeface="Verdana" panose="020B0604030504040204" pitchFamily="34" charset="0"/>
                <a:ea typeface="Verdana" panose="020B0604030504040204" pitchFamily="34" charset="0"/>
              </a:rPr>
              <a:t>Redis</a:t>
            </a:r>
            <a:r>
              <a:rPr lang="en-US" i="1" dirty="0">
                <a:solidFill>
                  <a:schemeClr val="accent4">
                    <a:lumMod val="40000"/>
                    <a:lumOff val="60000"/>
                  </a:schemeClr>
                </a:solidFill>
                <a:latin typeface="Verdana" panose="020B0604030504040204" pitchFamily="34" charset="0"/>
                <a:ea typeface="Verdana" panose="020B0604030504040204" pitchFamily="34" charset="0"/>
              </a:rPr>
              <a:t> Hybrid NoSQL Caching System for </a:t>
            </a:r>
            <a:r>
              <a:rPr lang="en-US" i="1" dirty="0" err="1">
                <a:solidFill>
                  <a:schemeClr val="accent4">
                    <a:lumMod val="40000"/>
                    <a:lumOff val="60000"/>
                  </a:schemeClr>
                </a:solidFill>
                <a:latin typeface="Verdana" panose="020B0604030504040204" pitchFamily="34" charset="0"/>
                <a:ea typeface="Verdana" panose="020B0604030504040204" pitchFamily="34" charset="0"/>
              </a:rPr>
              <a:t>Blockchain</a:t>
            </a:r>
            <a:r>
              <a:rPr lang="en-US" i="1" dirty="0">
                <a:solidFill>
                  <a:schemeClr val="accent4">
                    <a:lumMod val="40000"/>
                    <a:lumOff val="60000"/>
                  </a:schemeClr>
                </a:solidFill>
                <a:latin typeface="Verdana" panose="020B0604030504040204" pitchFamily="34" charset="0"/>
                <a:ea typeface="Verdana" panose="020B0604030504040204" pitchFamily="34" charset="0"/>
              </a:rPr>
              <a:t> Scalability</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Abdurrashid</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IbrahimSankaMehdi</a:t>
            </a:r>
            <a:r>
              <a:rPr lang="en-US" dirty="0">
                <a:solidFill>
                  <a:schemeClr val="bg1"/>
                </a:solidFill>
                <a:latin typeface="Verdana" panose="020B0604030504040204" pitchFamily="34" charset="0"/>
                <a:ea typeface="Verdana" panose="020B0604030504040204" pitchFamily="34" charset="0"/>
              </a:rPr>
              <a:t> Hasan Chowdhury Ray </a:t>
            </a:r>
            <a:r>
              <a:rPr lang="en-US" dirty="0" err="1">
                <a:solidFill>
                  <a:schemeClr val="bg1"/>
                </a:solidFill>
                <a:latin typeface="Verdana" panose="020B0604030504040204" pitchFamily="34" charset="0"/>
                <a:ea typeface="Verdana" panose="020B0604030504040204" pitchFamily="34" charset="0"/>
              </a:rPr>
              <a:t>C.C.Cheung</a:t>
            </a:r>
            <a:r>
              <a:rPr lang="en-US" dirty="0">
                <a:solidFill>
                  <a:schemeClr val="bg1"/>
                </a:solidFill>
                <a:latin typeface="Verdana" panose="020B0604030504040204" pitchFamily="34" charset="0"/>
                <a:ea typeface="Verdana" panose="020B0604030504040204" pitchFamily="34" charset="0"/>
              </a:rPr>
              <a:t>, 2021.</a:t>
            </a:r>
          </a:p>
        </p:txBody>
      </p:sp>
    </p:spTree>
    <p:extLst>
      <p:ext uri="{BB962C8B-B14F-4D97-AF65-F5344CB8AC3E}">
        <p14:creationId xmlns:p14="http://schemas.microsoft.com/office/powerpoint/2010/main" val="543712789"/>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497343" y="1469570"/>
            <a:ext cx="11259228" cy="4216539"/>
          </a:xfrm>
          <a:prstGeom prst="rect">
            <a:avLst/>
          </a:prstGeom>
          <a:noFill/>
        </p:spPr>
        <p:txBody>
          <a:bodyPr wrap="square" rtlCol="0">
            <a:spAutoFit/>
          </a:bodyPr>
          <a:lstStyle/>
          <a:p>
            <a:r>
              <a:rPr lang="en-US" b="1" dirty="0">
                <a:solidFill>
                  <a:srgbClr val="FBBD23"/>
                </a:solidFill>
                <a:latin typeface="Verdana" panose="020B0604030504040204" pitchFamily="34" charset="0"/>
                <a:ea typeface="Verdana" panose="020B0604030504040204" pitchFamily="34" charset="0"/>
              </a:rPr>
              <a:t>[7] </a:t>
            </a:r>
            <a:r>
              <a:rPr lang="en-US" b="1"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The Design of </a:t>
            </a:r>
            <a:r>
              <a:rPr lang="en-US" i="1" dirty="0" err="1">
                <a:solidFill>
                  <a:schemeClr val="accent4">
                    <a:lumMod val="40000"/>
                    <a:lumOff val="60000"/>
                  </a:schemeClr>
                </a:solidFill>
                <a:latin typeface="Verdana" panose="020B0604030504040204" pitchFamily="34" charset="0"/>
                <a:ea typeface="Verdana" panose="020B0604030504040204" pitchFamily="34" charset="0"/>
              </a:rPr>
              <a:t>Rijndael</a:t>
            </a:r>
            <a:r>
              <a:rPr lang="en-US" i="1" dirty="0">
                <a:solidFill>
                  <a:schemeClr val="accent4">
                    <a:lumMod val="40000"/>
                    <a:lumOff val="60000"/>
                  </a:schemeClr>
                </a:solidFill>
                <a:latin typeface="Verdana" panose="020B0604030504040204" pitchFamily="34" charset="0"/>
                <a:ea typeface="Verdana" panose="020B0604030504040204" pitchFamily="34" charset="0"/>
              </a:rPr>
              <a:t> AES – The Advanced Encryption Standard</a:t>
            </a:r>
            <a:r>
              <a:rPr lang="en-US" dirty="0">
                <a:solidFill>
                  <a:schemeClr val="bg1"/>
                </a:solidFill>
                <a:latin typeface="Verdana" panose="020B0604030504040204" pitchFamily="34" charset="0"/>
                <a:ea typeface="Verdana" panose="020B0604030504040204" pitchFamily="34" charset="0"/>
              </a:rPr>
              <a:t>”, a book by Joan </a:t>
            </a:r>
            <a:r>
              <a:rPr lang="en-US" dirty="0" err="1">
                <a:solidFill>
                  <a:schemeClr val="bg1"/>
                </a:solidFill>
                <a:latin typeface="Verdana" panose="020B0604030504040204" pitchFamily="34" charset="0"/>
                <a:ea typeface="Verdana" panose="020B0604030504040204" pitchFamily="34" charset="0"/>
              </a:rPr>
              <a:t>Daemen</a:t>
            </a:r>
            <a:r>
              <a:rPr lang="en-US" dirty="0">
                <a:solidFill>
                  <a:schemeClr val="bg1"/>
                </a:solidFill>
                <a:latin typeface="Verdana" panose="020B0604030504040204" pitchFamily="34" charset="0"/>
                <a:ea typeface="Verdana" panose="020B0604030504040204" pitchFamily="34" charset="0"/>
              </a:rPr>
              <a:t>, Vincent </a:t>
            </a:r>
            <a:r>
              <a:rPr lang="en-US" dirty="0" err="1">
                <a:solidFill>
                  <a:schemeClr val="bg1"/>
                </a:solidFill>
                <a:latin typeface="Verdana" panose="020B0604030504040204" pitchFamily="34" charset="0"/>
                <a:ea typeface="Verdana" panose="020B0604030504040204" pitchFamily="34" charset="0"/>
              </a:rPr>
              <a:t>Rijmen</a:t>
            </a:r>
            <a:r>
              <a:rPr lang="en-US" dirty="0">
                <a:solidFill>
                  <a:schemeClr val="bg1"/>
                </a:solidFill>
                <a:latin typeface="Verdana" panose="020B0604030504040204" pitchFamily="34" charset="0"/>
                <a:ea typeface="Verdana" panose="020B0604030504040204" pitchFamily="34" charset="0"/>
              </a:rPr>
              <a:t>, November 26, 2001.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[8] </a:t>
            </a:r>
            <a:r>
              <a:rPr lang="en-US"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AES 512: 512-bit Advanced Encryption Standard Algorithm Design and Evaluation</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Abidalrahman</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Moh’d</a:t>
            </a:r>
            <a:r>
              <a:rPr lang="en-US" dirty="0">
                <a:solidFill>
                  <a:schemeClr val="bg1"/>
                </a:solidFill>
                <a:latin typeface="Verdana" panose="020B0604030504040204" pitchFamily="34" charset="0"/>
                <a:ea typeface="Verdana" panose="020B0604030504040204" pitchFamily="34" charset="0"/>
              </a:rPr>
              <a:t> and </a:t>
            </a:r>
            <a:r>
              <a:rPr lang="en-US" dirty="0" err="1">
                <a:solidFill>
                  <a:schemeClr val="bg1"/>
                </a:solidFill>
                <a:latin typeface="Verdana" panose="020B0604030504040204" pitchFamily="34" charset="0"/>
                <a:ea typeface="Verdana" panose="020B0604030504040204" pitchFamily="34" charset="0"/>
              </a:rPr>
              <a:t>Yaser</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Jararweh</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Lo’ai</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Tawalbeh</a:t>
            </a:r>
            <a:r>
              <a:rPr lang="en-US" dirty="0">
                <a:solidFill>
                  <a:schemeClr val="bg1"/>
                </a:solidFill>
                <a:latin typeface="Verdana" panose="020B0604030504040204" pitchFamily="34" charset="0"/>
                <a:ea typeface="Verdana" panose="020B0604030504040204" pitchFamily="34" charset="0"/>
              </a:rPr>
              <a:t>.</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[9] </a:t>
            </a:r>
            <a:r>
              <a:rPr lang="en-US"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Ease of Side-Channel Attack on AES-192/256 by Targeting Extreme Keys</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Antonie</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Wurcker</a:t>
            </a:r>
            <a:r>
              <a:rPr lang="en-US" dirty="0">
                <a:solidFill>
                  <a:schemeClr val="bg1"/>
                </a:solidFill>
                <a:latin typeface="Verdana" panose="020B0604030504040204" pitchFamily="34" charset="0"/>
                <a:ea typeface="Verdana" panose="020B0604030504040204" pitchFamily="34" charset="0"/>
              </a:rPr>
              <a:t>.</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[10] </a:t>
            </a:r>
            <a:r>
              <a:rPr lang="en-US"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Side Channel Power Analysis of an AES-256 Bootloader</a:t>
            </a:r>
            <a:r>
              <a:rPr lang="en-US" dirty="0">
                <a:solidFill>
                  <a:schemeClr val="bg1"/>
                </a:solidFill>
                <a:latin typeface="Verdana" panose="020B0604030504040204" pitchFamily="34" charset="0"/>
                <a:ea typeface="Verdana" panose="020B0604030504040204" pitchFamily="34" charset="0"/>
              </a:rPr>
              <a:t>”, Colin </a:t>
            </a:r>
            <a:r>
              <a:rPr lang="en-US" dirty="0" err="1">
                <a:solidFill>
                  <a:schemeClr val="bg1"/>
                </a:solidFill>
                <a:latin typeface="Verdana" panose="020B0604030504040204" pitchFamily="34" charset="0"/>
                <a:ea typeface="Verdana" panose="020B0604030504040204" pitchFamily="34" charset="0"/>
              </a:rPr>
              <a:t>O’Flynn</a:t>
            </a:r>
            <a:r>
              <a:rPr lang="en-US" dirty="0">
                <a:solidFill>
                  <a:schemeClr val="bg1"/>
                </a:solidFill>
                <a:latin typeface="Verdana" panose="020B0604030504040204" pitchFamily="34" charset="0"/>
                <a:ea typeface="Verdana" panose="020B0604030504040204" pitchFamily="34" charset="0"/>
              </a:rPr>
              <a:t> and </a:t>
            </a:r>
            <a:r>
              <a:rPr lang="en-US" dirty="0" err="1">
                <a:solidFill>
                  <a:schemeClr val="bg1"/>
                </a:solidFill>
                <a:latin typeface="Verdana" panose="020B0604030504040204" pitchFamily="34" charset="0"/>
                <a:ea typeface="Verdana" panose="020B0604030504040204" pitchFamily="34" charset="0"/>
              </a:rPr>
              <a:t>Zhizing</a:t>
            </a:r>
            <a:r>
              <a:rPr lang="en-US" dirty="0">
                <a:solidFill>
                  <a:schemeClr val="bg1"/>
                </a:solidFill>
                <a:latin typeface="Verdana" panose="020B0604030504040204" pitchFamily="34" charset="0"/>
                <a:ea typeface="Verdana" panose="020B0604030504040204" pitchFamily="34" charset="0"/>
              </a:rPr>
              <a:t> (David) Chen.</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rgbClr val="FBBD23"/>
                </a:solidFill>
                <a:latin typeface="Verdana" panose="020B0604030504040204" pitchFamily="34" charset="0"/>
                <a:ea typeface="Verdana" panose="020B0604030504040204" pitchFamily="34" charset="0"/>
              </a:rPr>
              <a:t>[11] </a:t>
            </a:r>
            <a:r>
              <a:rPr lang="en-US" dirty="0">
                <a:solidFill>
                  <a:schemeClr val="bg1"/>
                </a:solidFill>
                <a:latin typeface="Verdana" panose="020B0604030504040204" pitchFamily="34" charset="0"/>
                <a:ea typeface="Verdana" panose="020B0604030504040204" pitchFamily="34" charset="0"/>
              </a:rPr>
              <a:t>"</a:t>
            </a:r>
            <a:r>
              <a:rPr lang="en-US" i="1" dirty="0">
                <a:solidFill>
                  <a:schemeClr val="accent4">
                    <a:lumMod val="40000"/>
                    <a:lumOff val="60000"/>
                  </a:schemeClr>
                </a:solidFill>
                <a:latin typeface="Verdana" panose="020B0604030504040204" pitchFamily="34" charset="0"/>
                <a:ea typeface="Verdana" panose="020B0604030504040204" pitchFamily="34" charset="0"/>
              </a:rPr>
              <a:t>A Cost analysis of AES-128 and AES-512 on Apple mobile processors</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Vatchara</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Saicheur</a:t>
            </a:r>
            <a:r>
              <a:rPr lang="en-US" dirty="0">
                <a:solidFill>
                  <a:schemeClr val="bg1"/>
                </a:solidFill>
                <a:latin typeface="Verdana" panose="020B0604030504040204" pitchFamily="34" charset="0"/>
                <a:ea typeface="Verdana" panose="020B0604030504040204" pitchFamily="34" charset="0"/>
              </a:rPr>
              <a:t> and </a:t>
            </a:r>
            <a:r>
              <a:rPr lang="en-US" dirty="0" err="1">
                <a:solidFill>
                  <a:schemeClr val="bg1"/>
                </a:solidFill>
                <a:latin typeface="Verdana" panose="020B0604030504040204" pitchFamily="34" charset="0"/>
                <a:ea typeface="Verdana" panose="020B0604030504040204" pitchFamily="34" charset="0"/>
              </a:rPr>
              <a:t>Krerk</a:t>
            </a:r>
            <a:r>
              <a:rPr lang="en-US" dirty="0">
                <a:solidFill>
                  <a:schemeClr val="bg1"/>
                </a:solidFill>
                <a:latin typeface="Verdana" panose="020B0604030504040204" pitchFamily="34" charset="0"/>
                <a:ea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rPr>
              <a:t>Piromsopa</a:t>
            </a:r>
            <a:endParaRPr lang="en-US" dirty="0">
              <a:solidFill>
                <a:schemeClr val="bg1"/>
              </a:solidFill>
              <a:latin typeface="Verdana" panose="020B0604030504040204" pitchFamily="34" charset="0"/>
              <a:ea typeface="Verdana" panose="020B0604030504040204" pitchFamily="34" charset="0"/>
            </a:endParaRPr>
          </a:p>
          <a:p>
            <a:endParaRPr lang="en-US" sz="1600" dirty="0">
              <a:solidFill>
                <a:schemeClr val="bg1"/>
              </a:solidFill>
              <a:latin typeface="Verdana" panose="020B0604030504040204" pitchFamily="34" charset="0"/>
              <a:ea typeface="Verdana" panose="020B0604030504040204" pitchFamily="34" charset="0"/>
            </a:endParaRPr>
          </a:p>
        </p:txBody>
      </p:sp>
      <p:grpSp>
        <p:nvGrpSpPr>
          <p:cNvPr id="2" name="Group 1">
            <a:extLst>
              <a:ext uri="{FF2B5EF4-FFF2-40B4-BE49-F238E27FC236}">
                <a16:creationId xmlns:a16="http://schemas.microsoft.com/office/drawing/2014/main" id="{77CD287E-F709-FA57-AD91-7F5850407D18}"/>
              </a:ext>
            </a:extLst>
          </p:cNvPr>
          <p:cNvGrpSpPr/>
          <p:nvPr/>
        </p:nvGrpSpPr>
        <p:grpSpPr>
          <a:xfrm>
            <a:off x="497343" y="257856"/>
            <a:ext cx="4114800" cy="950458"/>
            <a:chOff x="497343" y="257856"/>
            <a:chExt cx="4114800" cy="950458"/>
          </a:xfrm>
        </p:grpSpPr>
        <p:pic>
          <p:nvPicPr>
            <p:cNvPr id="3" name="Picture 2">
              <a:extLst>
                <a:ext uri="{FF2B5EF4-FFF2-40B4-BE49-F238E27FC236}">
                  <a16:creationId xmlns:a16="http://schemas.microsoft.com/office/drawing/2014/main" id="{AFFBABE8-8CC8-7F97-F3C8-10B4B40E7D84}"/>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4" name="Rectangle 3">
              <a:extLst>
                <a:ext uri="{FF2B5EF4-FFF2-40B4-BE49-F238E27FC236}">
                  <a16:creationId xmlns:a16="http://schemas.microsoft.com/office/drawing/2014/main" id="{35066D85-5ACF-247C-17C0-230EDAB6C8A8}"/>
                </a:ext>
              </a:extLst>
            </p:cNvPr>
            <p:cNvSpPr/>
            <p:nvPr/>
          </p:nvSpPr>
          <p:spPr>
            <a:xfrm>
              <a:off x="497343" y="1132114"/>
              <a:ext cx="4114800" cy="76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DF833A-823B-45B0-7D48-95FE9DAA3127}"/>
                </a:ext>
              </a:extLst>
            </p:cNvPr>
            <p:cNvSpPr txBox="1"/>
            <p:nvPr/>
          </p:nvSpPr>
          <p:spPr>
            <a:xfrm>
              <a:off x="1567543" y="371819"/>
              <a:ext cx="2656114" cy="646331"/>
            </a:xfrm>
            <a:prstGeom prst="rect">
              <a:avLst/>
            </a:prstGeom>
            <a:noFill/>
          </p:spPr>
          <p:txBody>
            <a:bodyPr wrap="square" rtlCol="0">
              <a:spAutoFit/>
            </a:bodyPr>
            <a:lstStyle/>
            <a:p>
              <a:r>
                <a:rPr lang="en-US" sz="3600" dirty="0">
                  <a:solidFill>
                    <a:srgbClr val="FBBD23"/>
                  </a:solidFill>
                  <a:latin typeface="Verdana" panose="020B0604030504040204" pitchFamily="34" charset="0"/>
                  <a:ea typeface="Verdana" panose="020B0604030504040204" pitchFamily="34" charset="0"/>
                </a:rPr>
                <a:t>Reference</a:t>
              </a:r>
            </a:p>
          </p:txBody>
        </p:sp>
      </p:grpSp>
    </p:spTree>
    <p:extLst>
      <p:ext uri="{BB962C8B-B14F-4D97-AF65-F5344CB8AC3E}">
        <p14:creationId xmlns:p14="http://schemas.microsoft.com/office/powerpoint/2010/main" val="72293737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86" y="934596"/>
            <a:ext cx="3029655" cy="3574045"/>
          </a:xfrm>
          <a:prstGeom prst="rect">
            <a:avLst/>
          </a:prstGeom>
        </p:spPr>
      </p:pic>
      <p:sp>
        <p:nvSpPr>
          <p:cNvPr id="27" name="TextBox 26"/>
          <p:cNvSpPr txBox="1"/>
          <p:nvPr/>
        </p:nvSpPr>
        <p:spPr>
          <a:xfrm>
            <a:off x="906176" y="5135657"/>
            <a:ext cx="5037424" cy="1015663"/>
          </a:xfrm>
          <a:prstGeom prst="rect">
            <a:avLst/>
          </a:prstGeom>
          <a:noFill/>
        </p:spPr>
        <p:txBody>
          <a:bodyPr wrap="square" rtlCol="0">
            <a:spAutoFit/>
          </a:bodyPr>
          <a:lstStyle/>
          <a:p>
            <a:pPr algn="ctr"/>
            <a:r>
              <a:rPr lang="en-US" sz="6000" dirty="0">
                <a:solidFill>
                  <a:srgbClr val="FBBD23"/>
                </a:solidFill>
                <a:latin typeface="Verdana" panose="020B0604030504040204" pitchFamily="34" charset="0"/>
                <a:ea typeface="Verdana" panose="020B0604030504040204" pitchFamily="34" charset="0"/>
              </a:rPr>
              <a:t>THANK YOU</a:t>
            </a:r>
          </a:p>
        </p:txBody>
      </p:sp>
      <p:sp>
        <p:nvSpPr>
          <p:cNvPr id="4" name="Rounded Rectangle 3"/>
          <p:cNvSpPr/>
          <p:nvPr/>
        </p:nvSpPr>
        <p:spPr>
          <a:xfrm>
            <a:off x="7206344" y="435428"/>
            <a:ext cx="4256314" cy="5932714"/>
          </a:xfrm>
          <a:prstGeom prst="roundRect">
            <a:avLst>
              <a:gd name="adj" fmla="val 8227"/>
            </a:avLst>
          </a:prstGeom>
          <a:solidFill>
            <a:schemeClr val="tx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IN" dirty="0">
              <a:solidFill>
                <a:srgbClr val="FBBD23"/>
              </a:solidFill>
              <a:latin typeface="Verdana" panose="020B0604030504040204" pitchFamily="34" charset="0"/>
              <a:ea typeface="Verdana" panose="020B0604030504040204" pitchFamily="34" charset="0"/>
            </a:endParaRPr>
          </a:p>
        </p:txBody>
      </p:sp>
      <p:sp>
        <p:nvSpPr>
          <p:cNvPr id="5" name="TextBox 4"/>
          <p:cNvSpPr txBox="1"/>
          <p:nvPr/>
        </p:nvSpPr>
        <p:spPr>
          <a:xfrm>
            <a:off x="7206344" y="739518"/>
            <a:ext cx="4256314" cy="5324535"/>
          </a:xfrm>
          <a:prstGeom prst="rect">
            <a:avLst/>
          </a:prstGeom>
          <a:noFill/>
        </p:spPr>
        <p:txBody>
          <a:bodyPr wrap="square" rtlCol="0">
            <a:spAutoFit/>
          </a:bodyPr>
          <a:lstStyle/>
          <a:p>
            <a:pPr algn="ctr"/>
            <a:r>
              <a:rPr lang="en-IN" sz="2800" dirty="0" err="1">
                <a:solidFill>
                  <a:schemeClr val="bg1"/>
                </a:solidFill>
                <a:latin typeface="Verdana" panose="020B0604030504040204" pitchFamily="34" charset="0"/>
                <a:ea typeface="Verdana" panose="020B0604030504040204" pitchFamily="34" charset="0"/>
              </a:rPr>
              <a:t>Akash</a:t>
            </a:r>
            <a:r>
              <a:rPr lang="en-IN" sz="2800" dirty="0">
                <a:solidFill>
                  <a:schemeClr val="bg1"/>
                </a:solidFill>
                <a:latin typeface="Verdana" panose="020B0604030504040204" pitchFamily="34" charset="0"/>
                <a:ea typeface="Verdana" panose="020B0604030504040204" pitchFamily="34" charset="0"/>
              </a:rPr>
              <a:t> Kumar Sen</a:t>
            </a:r>
          </a:p>
          <a:p>
            <a:pPr algn="ctr"/>
            <a:r>
              <a:rPr lang="en-IN" sz="2800" dirty="0">
                <a:solidFill>
                  <a:srgbClr val="FBBD23"/>
                </a:solidFill>
                <a:latin typeface="Verdana" panose="020B0604030504040204" pitchFamily="34" charset="0"/>
                <a:ea typeface="Verdana" panose="020B0604030504040204" pitchFamily="34" charset="0"/>
              </a:rPr>
              <a:t>GCECTB-R19-30</a:t>
            </a:r>
            <a:r>
              <a:rPr lang="en-IN" sz="3600" b="1" dirty="0">
                <a:solidFill>
                  <a:schemeClr val="accent4">
                    <a:lumMod val="20000"/>
                    <a:lumOff val="80000"/>
                  </a:schemeClr>
                </a:solidFill>
                <a:latin typeface="Verdana" panose="020B0604030504040204" pitchFamily="34" charset="0"/>
                <a:ea typeface="Verdana" panose="020B0604030504040204" pitchFamily="34" charset="0"/>
              </a:rPr>
              <a:t>02</a:t>
            </a:r>
          </a:p>
          <a:p>
            <a:pPr algn="ctr"/>
            <a:endParaRPr lang="en-IN" sz="2800" dirty="0">
              <a:solidFill>
                <a:schemeClr val="bg1"/>
              </a:solidFill>
              <a:latin typeface="Verdana" panose="020B0604030504040204" pitchFamily="34" charset="0"/>
              <a:ea typeface="Verdana" panose="020B0604030504040204" pitchFamily="34" charset="0"/>
            </a:endParaRPr>
          </a:p>
          <a:p>
            <a:pPr algn="ctr"/>
            <a:r>
              <a:rPr lang="en-IN" sz="2800" dirty="0" err="1">
                <a:solidFill>
                  <a:schemeClr val="bg1"/>
                </a:solidFill>
                <a:latin typeface="Verdana" panose="020B0604030504040204" pitchFamily="34" charset="0"/>
                <a:ea typeface="Verdana" panose="020B0604030504040204" pitchFamily="34" charset="0"/>
              </a:rPr>
              <a:t>Arijit</a:t>
            </a:r>
            <a:r>
              <a:rPr lang="en-IN" sz="2800" dirty="0">
                <a:solidFill>
                  <a:schemeClr val="bg1"/>
                </a:solidFill>
                <a:latin typeface="Verdana" panose="020B0604030504040204" pitchFamily="34" charset="0"/>
                <a:ea typeface="Verdana" panose="020B0604030504040204" pitchFamily="34" charset="0"/>
              </a:rPr>
              <a:t> Mukherjee</a:t>
            </a:r>
          </a:p>
          <a:p>
            <a:pPr algn="ctr"/>
            <a:r>
              <a:rPr lang="en-IN" sz="2800" dirty="0">
                <a:solidFill>
                  <a:srgbClr val="FBBD23"/>
                </a:solidFill>
                <a:latin typeface="Verdana" panose="020B0604030504040204" pitchFamily="34" charset="0"/>
                <a:ea typeface="Verdana" panose="020B0604030504040204" pitchFamily="34" charset="0"/>
              </a:rPr>
              <a:t>GCECTB-R19-30</a:t>
            </a:r>
            <a:r>
              <a:rPr lang="en-IN" sz="3600" b="1" dirty="0">
                <a:solidFill>
                  <a:schemeClr val="accent4">
                    <a:lumMod val="20000"/>
                    <a:lumOff val="80000"/>
                  </a:schemeClr>
                </a:solidFill>
                <a:latin typeface="Verdana" panose="020B0604030504040204" pitchFamily="34" charset="0"/>
                <a:ea typeface="Verdana" panose="020B0604030504040204" pitchFamily="34" charset="0"/>
              </a:rPr>
              <a:t>07</a:t>
            </a:r>
          </a:p>
          <a:p>
            <a:pPr algn="ctr"/>
            <a:endParaRPr lang="en-IN" sz="2800" dirty="0">
              <a:solidFill>
                <a:schemeClr val="bg1"/>
              </a:solidFill>
              <a:latin typeface="Verdana" panose="020B0604030504040204" pitchFamily="34" charset="0"/>
              <a:ea typeface="Verdana" panose="020B0604030504040204" pitchFamily="34" charset="0"/>
            </a:endParaRPr>
          </a:p>
          <a:p>
            <a:pPr algn="ctr"/>
            <a:r>
              <a:rPr lang="en-IN" sz="2800" dirty="0">
                <a:solidFill>
                  <a:schemeClr val="bg1"/>
                </a:solidFill>
                <a:latin typeface="Verdana" panose="020B0604030504040204" pitchFamily="34" charset="0"/>
                <a:ea typeface="Verdana" panose="020B0604030504040204" pitchFamily="34" charset="0"/>
              </a:rPr>
              <a:t>Sandeep Shaw</a:t>
            </a:r>
          </a:p>
          <a:p>
            <a:pPr algn="ctr"/>
            <a:r>
              <a:rPr lang="en-IN" sz="2800" dirty="0">
                <a:solidFill>
                  <a:srgbClr val="FBBD23"/>
                </a:solidFill>
                <a:latin typeface="Verdana" panose="020B0604030504040204" pitchFamily="34" charset="0"/>
                <a:ea typeface="Verdana" panose="020B0604030504040204" pitchFamily="34" charset="0"/>
              </a:rPr>
              <a:t>GCECTB-R19-30</a:t>
            </a:r>
            <a:r>
              <a:rPr lang="en-IN" sz="3600" b="1" dirty="0">
                <a:solidFill>
                  <a:schemeClr val="accent4">
                    <a:lumMod val="20000"/>
                    <a:lumOff val="80000"/>
                  </a:schemeClr>
                </a:solidFill>
                <a:latin typeface="Verdana" panose="020B0604030504040204" pitchFamily="34" charset="0"/>
                <a:ea typeface="Verdana" panose="020B0604030504040204" pitchFamily="34" charset="0"/>
              </a:rPr>
              <a:t>22</a:t>
            </a:r>
          </a:p>
          <a:p>
            <a:pPr algn="ctr"/>
            <a:endParaRPr lang="en-IN" sz="2800" dirty="0">
              <a:solidFill>
                <a:schemeClr val="bg1"/>
              </a:solidFill>
              <a:latin typeface="Verdana" panose="020B0604030504040204" pitchFamily="34" charset="0"/>
              <a:ea typeface="Verdana" panose="020B0604030504040204" pitchFamily="34" charset="0"/>
            </a:endParaRPr>
          </a:p>
          <a:p>
            <a:pPr algn="ctr"/>
            <a:r>
              <a:rPr lang="en-IN" sz="2800" dirty="0" err="1">
                <a:solidFill>
                  <a:schemeClr val="bg1"/>
                </a:solidFill>
                <a:latin typeface="Verdana" panose="020B0604030504040204" pitchFamily="34" charset="0"/>
                <a:ea typeface="Verdana" panose="020B0604030504040204" pitchFamily="34" charset="0"/>
              </a:rPr>
              <a:t>Surajit</a:t>
            </a:r>
            <a:r>
              <a:rPr lang="en-IN" sz="2800" dirty="0">
                <a:solidFill>
                  <a:schemeClr val="bg1"/>
                </a:solidFill>
                <a:latin typeface="Verdana" panose="020B0604030504040204" pitchFamily="34" charset="0"/>
                <a:ea typeface="Verdana" panose="020B0604030504040204" pitchFamily="34" charset="0"/>
              </a:rPr>
              <a:t> </a:t>
            </a:r>
            <a:r>
              <a:rPr lang="en-IN" sz="2800" dirty="0" err="1">
                <a:solidFill>
                  <a:schemeClr val="bg1"/>
                </a:solidFill>
                <a:latin typeface="Verdana" panose="020B0604030504040204" pitchFamily="34" charset="0"/>
                <a:ea typeface="Verdana" panose="020B0604030504040204" pitchFamily="34" charset="0"/>
              </a:rPr>
              <a:t>Bera</a:t>
            </a:r>
            <a:endParaRPr lang="en-IN" sz="2800" dirty="0">
              <a:solidFill>
                <a:schemeClr val="bg1"/>
              </a:solidFill>
              <a:latin typeface="Verdana" panose="020B0604030504040204" pitchFamily="34" charset="0"/>
              <a:ea typeface="Verdana" panose="020B0604030504040204" pitchFamily="34" charset="0"/>
            </a:endParaRPr>
          </a:p>
          <a:p>
            <a:pPr algn="ctr"/>
            <a:r>
              <a:rPr lang="en-IN" sz="2800" dirty="0">
                <a:solidFill>
                  <a:srgbClr val="FBBD23"/>
                </a:solidFill>
                <a:latin typeface="Verdana" panose="020B0604030504040204" pitchFamily="34" charset="0"/>
                <a:ea typeface="Verdana" panose="020B0604030504040204" pitchFamily="34" charset="0"/>
              </a:rPr>
              <a:t>GCECTB-R19-30</a:t>
            </a:r>
            <a:r>
              <a:rPr lang="en-IN" sz="3600" b="1" dirty="0">
                <a:solidFill>
                  <a:schemeClr val="accent4">
                    <a:lumMod val="20000"/>
                    <a:lumOff val="80000"/>
                  </a:schemeClr>
                </a:solidFill>
                <a:latin typeface="Verdana" panose="020B0604030504040204" pitchFamily="34" charset="0"/>
                <a:ea typeface="Verdana" panose="020B0604030504040204" pitchFamily="34" charset="0"/>
              </a:rPr>
              <a:t>36</a:t>
            </a:r>
          </a:p>
        </p:txBody>
      </p:sp>
    </p:spTree>
    <p:extLst>
      <p:ext uri="{BB962C8B-B14F-4D97-AF65-F5344CB8AC3E}">
        <p14:creationId xmlns:p14="http://schemas.microsoft.com/office/powerpoint/2010/main" val="462197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0"/>
                                  </p:stCondLst>
                                  <p:childTnLst>
                                    <p:animMotion origin="layout" path="M 3.125E-6 7.40741E-7 L 0.00169 0.06042 L 0.00169 -0.0507 L 0.00273 0.00949 " pathEditMode="relative" rAng="0" ptsTypes="AAAA">
                                      <p:cBhvr>
                                        <p:cTn id="6" dur="5000" fill="hold"/>
                                        <p:tgtEl>
                                          <p:spTgt spid="3"/>
                                        </p:tgtEl>
                                        <p:attrNameLst>
                                          <p:attrName>ppt_x</p:attrName>
                                          <p:attrName>ppt_y</p:attrName>
                                        </p:attrNameLst>
                                      </p:cBhvr>
                                      <p:rCtr x="130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a:solidFill>
                  <a:schemeClr val="accent4"/>
                </a:solidFill>
                <a:latin typeface="Verdana" panose="020B0604030504040204" pitchFamily="34" charset="0"/>
                <a:ea typeface="Verdana" panose="020B0604030504040204" pitchFamily="34" charset="0"/>
              </a:rPr>
              <a:t>Literature Survey</a:t>
            </a:r>
          </a:p>
        </p:txBody>
      </p:sp>
      <p:sp>
        <p:nvSpPr>
          <p:cNvPr id="6" name="Rectangle 5"/>
          <p:cNvSpPr/>
          <p:nvPr/>
        </p:nvSpPr>
        <p:spPr>
          <a:xfrm>
            <a:off x="497343" y="1381830"/>
            <a:ext cx="6961205" cy="5078313"/>
          </a:xfrm>
          <a:prstGeom prst="rect">
            <a:avLst/>
          </a:prstGeom>
        </p:spPr>
        <p:txBody>
          <a:bodyPr wrap="square">
            <a:spAutoFit/>
          </a:bodyPr>
          <a:lstStyle/>
          <a:p>
            <a:r>
              <a:rPr lang="en-US" b="1" i="0" u="sng" dirty="0">
                <a:solidFill>
                  <a:schemeClr val="bg1"/>
                </a:solidFill>
                <a:latin typeface="Verdana" panose="020B0604030504040204" pitchFamily="34" charset="0"/>
                <a:ea typeface="Verdana" panose="020B0604030504040204" pitchFamily="34" charset="0"/>
              </a:rPr>
              <a:t>AES</a:t>
            </a:r>
            <a:r>
              <a:rPr lang="en-US" i="0" dirty="0">
                <a:solidFill>
                  <a:schemeClr val="accent4">
                    <a:lumMod val="20000"/>
                    <a:lumOff val="80000"/>
                  </a:schemeClr>
                </a:solidFill>
                <a:latin typeface="Verdana" panose="020B0604030504040204" pitchFamily="34" charset="0"/>
                <a:ea typeface="Verdana" panose="020B0604030504040204" pitchFamily="34" charset="0"/>
              </a:rPr>
              <a:t> is considered unbreakable, but issues exist in AES-128 and AES-256. AES-256 has a </a:t>
            </a:r>
            <a:r>
              <a:rPr lang="en-US" i="1" dirty="0">
                <a:solidFill>
                  <a:schemeClr val="accent4"/>
                </a:solidFill>
                <a:latin typeface="Verdana" panose="020B0604030504040204" pitchFamily="34" charset="0"/>
                <a:ea typeface="Verdana" panose="020B0604030504040204" pitchFamily="34" charset="0"/>
              </a:rPr>
              <a:t>weak key schedule</a:t>
            </a:r>
            <a:r>
              <a:rPr lang="en-US" i="0" dirty="0">
                <a:solidFill>
                  <a:schemeClr val="accent4">
                    <a:lumMod val="20000"/>
                    <a:lumOff val="80000"/>
                  </a:schemeClr>
                </a:solidFill>
                <a:latin typeface="Verdana" panose="020B0604030504040204" pitchFamily="34" charset="0"/>
                <a:ea typeface="Verdana" panose="020B0604030504040204" pitchFamily="34" charset="0"/>
              </a:rPr>
              <a:t>, while boomerang and rectangle attacks combine side-channel attacks to exploit nonlinear transformations, breaking reduced-round versions of AES.</a:t>
            </a:r>
          </a:p>
          <a:p>
            <a:endParaRPr lang="en-US" i="0" dirty="0">
              <a:solidFill>
                <a:schemeClr val="accent4">
                  <a:lumMod val="20000"/>
                  <a:lumOff val="80000"/>
                </a:schemeClr>
              </a:solidFill>
              <a:latin typeface="Verdana" panose="020B0604030504040204" pitchFamily="34" charset="0"/>
              <a:ea typeface="Verdana" panose="020B0604030504040204" pitchFamily="34" charset="0"/>
            </a:endParaRPr>
          </a:p>
          <a:p>
            <a:endParaRPr lang="en-US" i="0" dirty="0">
              <a:solidFill>
                <a:schemeClr val="accent4">
                  <a:lumMod val="20000"/>
                  <a:lumOff val="80000"/>
                </a:schemeClr>
              </a:solidFill>
              <a:latin typeface="Verdana" panose="020B0604030504040204" pitchFamily="34" charset="0"/>
              <a:ea typeface="Verdana" panose="020B0604030504040204" pitchFamily="34" charset="0"/>
            </a:endParaRPr>
          </a:p>
          <a:p>
            <a:r>
              <a:rPr lang="en-US" b="1" i="0" u="sng" dirty="0" err="1">
                <a:solidFill>
                  <a:schemeClr val="bg1"/>
                </a:solidFill>
                <a:latin typeface="Verdana" panose="020B0604030504040204" pitchFamily="34" charset="0"/>
                <a:ea typeface="Verdana" panose="020B0604030504040204" pitchFamily="34" charset="0"/>
              </a:rPr>
              <a:t>Stego</a:t>
            </a:r>
            <a:r>
              <a:rPr lang="en-US" b="1" i="0" u="sng" dirty="0">
                <a:solidFill>
                  <a:schemeClr val="bg1"/>
                </a:solidFill>
                <a:latin typeface="Verdana" panose="020B0604030504040204" pitchFamily="34" charset="0"/>
                <a:ea typeface="Verdana" panose="020B0604030504040204" pitchFamily="34" charset="0"/>
              </a:rPr>
              <a:t>-object</a:t>
            </a:r>
            <a:r>
              <a:rPr lang="en-US" i="0" dirty="0">
                <a:solidFill>
                  <a:schemeClr val="accent4">
                    <a:lumMod val="20000"/>
                    <a:lumOff val="80000"/>
                  </a:schemeClr>
                </a:solidFill>
                <a:latin typeface="Verdana" panose="020B0604030504040204" pitchFamily="34" charset="0"/>
                <a:ea typeface="Verdana" panose="020B0604030504040204" pitchFamily="34" charset="0"/>
              </a:rPr>
              <a:t> data can be easily accessed by attackers via image steganography algorithm. Hence, data encryption, </a:t>
            </a:r>
            <a:r>
              <a:rPr lang="en-US" i="1" dirty="0">
                <a:solidFill>
                  <a:schemeClr val="accent4"/>
                </a:solidFill>
                <a:latin typeface="Verdana" panose="020B0604030504040204" pitchFamily="34" charset="0"/>
                <a:ea typeface="Verdana" panose="020B0604030504040204" pitchFamily="34" charset="0"/>
              </a:rPr>
              <a:t>dynamic image selection</a:t>
            </a:r>
            <a:r>
              <a:rPr lang="en-US" i="0" dirty="0">
                <a:solidFill>
                  <a:schemeClr val="accent4">
                    <a:lumMod val="20000"/>
                    <a:lumOff val="80000"/>
                  </a:schemeClr>
                </a:solidFill>
                <a:latin typeface="Verdana" panose="020B0604030504040204" pitchFamily="34" charset="0"/>
                <a:ea typeface="Verdana" panose="020B0604030504040204" pitchFamily="34" charset="0"/>
              </a:rPr>
              <a:t> with </a:t>
            </a:r>
            <a:r>
              <a:rPr lang="en-US" i="1" dirty="0">
                <a:solidFill>
                  <a:schemeClr val="accent4"/>
                </a:solidFill>
                <a:latin typeface="Verdana" panose="020B0604030504040204" pitchFamily="34" charset="0"/>
                <a:ea typeface="Verdana" panose="020B0604030504040204" pitchFamily="34" charset="0"/>
              </a:rPr>
              <a:t>error detection </a:t>
            </a:r>
            <a:r>
              <a:rPr lang="en-US" i="0" dirty="0">
                <a:solidFill>
                  <a:schemeClr val="accent4">
                    <a:lumMod val="20000"/>
                    <a:lumOff val="80000"/>
                  </a:schemeClr>
                </a:solidFill>
                <a:latin typeface="Verdana" panose="020B0604030504040204" pitchFamily="34" charset="0"/>
                <a:ea typeface="Verdana" panose="020B0604030504040204" pitchFamily="34" charset="0"/>
              </a:rPr>
              <a:t>should be used to prevent manipulation.</a:t>
            </a:r>
          </a:p>
          <a:p>
            <a:endParaRPr lang="en-US" i="0" dirty="0">
              <a:solidFill>
                <a:schemeClr val="accent4">
                  <a:lumMod val="20000"/>
                  <a:lumOff val="80000"/>
                </a:schemeClr>
              </a:solidFill>
              <a:latin typeface="Verdana" panose="020B0604030504040204" pitchFamily="34" charset="0"/>
              <a:ea typeface="Verdana" panose="020B0604030504040204" pitchFamily="34" charset="0"/>
            </a:endParaRPr>
          </a:p>
          <a:p>
            <a:endParaRPr lang="en-US" i="0" dirty="0">
              <a:solidFill>
                <a:schemeClr val="accent4">
                  <a:lumMod val="20000"/>
                  <a:lumOff val="80000"/>
                </a:schemeClr>
              </a:solidFill>
              <a:latin typeface="Verdana" panose="020B0604030504040204" pitchFamily="34" charset="0"/>
              <a:ea typeface="Verdana" panose="020B0604030504040204" pitchFamily="34" charset="0"/>
            </a:endParaRPr>
          </a:p>
          <a:p>
            <a:r>
              <a:rPr lang="en-US" b="1" i="0" u="sng" dirty="0">
                <a:solidFill>
                  <a:schemeClr val="bg1"/>
                </a:solidFill>
                <a:latin typeface="Verdana" panose="020B0604030504040204" pitchFamily="34" charset="0"/>
                <a:ea typeface="Verdana" panose="020B0604030504040204" pitchFamily="34" charset="0"/>
              </a:rPr>
              <a:t>Hybrid blockchain </a:t>
            </a:r>
            <a:r>
              <a:rPr lang="en-US" i="0" dirty="0">
                <a:solidFill>
                  <a:schemeClr val="accent4">
                    <a:lumMod val="20000"/>
                    <a:lumOff val="80000"/>
                  </a:schemeClr>
                </a:solidFill>
                <a:latin typeface="Verdana" panose="020B0604030504040204" pitchFamily="34" charset="0"/>
                <a:ea typeface="Verdana" panose="020B0604030504040204" pitchFamily="34" charset="0"/>
              </a:rPr>
              <a:t>can maintain data integrity without compromising speed by using traditional database approaches. However, </a:t>
            </a:r>
            <a:r>
              <a:rPr lang="en-US" i="1" dirty="0">
                <a:solidFill>
                  <a:schemeClr val="accent4"/>
                </a:solidFill>
                <a:latin typeface="Verdana" panose="020B0604030504040204" pitchFamily="34" charset="0"/>
                <a:ea typeface="Verdana" panose="020B0604030504040204" pitchFamily="34" charset="0"/>
              </a:rPr>
              <a:t>as the data size increases, the time complexity to verify transactions also increases</a:t>
            </a:r>
            <a:r>
              <a:rPr lang="en-US" i="0" dirty="0">
                <a:solidFill>
                  <a:schemeClr val="accent4">
                    <a:lumMod val="20000"/>
                    <a:lumOff val="80000"/>
                  </a:schemeClr>
                </a:solidFill>
                <a:latin typeface="Verdana" panose="020B0604030504040204" pitchFamily="34" charset="0"/>
                <a:ea typeface="Verdana" panose="020B0604030504040204" pitchFamily="34" charset="0"/>
              </a:rPr>
              <a:t>, which is a disadvantage of using blockchain technology.</a:t>
            </a:r>
          </a:p>
        </p:txBody>
      </p:sp>
      <p:sp>
        <p:nvSpPr>
          <p:cNvPr id="9" name="Right Triangle 8"/>
          <p:cNvSpPr/>
          <p:nvPr/>
        </p:nvSpPr>
        <p:spPr>
          <a:xfrm flipH="1">
            <a:off x="6836229" y="0"/>
            <a:ext cx="5355771" cy="6858000"/>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nvGrpSpPr>
          <p:cNvPr id="3" name="Group 2">
            <a:extLst>
              <a:ext uri="{FF2B5EF4-FFF2-40B4-BE49-F238E27FC236}">
                <a16:creationId xmlns:a16="http://schemas.microsoft.com/office/drawing/2014/main" id="{7C2068FC-2F27-BC3F-1533-D5C3F42863D1}"/>
              </a:ext>
            </a:extLst>
          </p:cNvPr>
          <p:cNvGrpSpPr/>
          <p:nvPr/>
        </p:nvGrpSpPr>
        <p:grpSpPr>
          <a:xfrm>
            <a:off x="7282696" y="1381670"/>
            <a:ext cx="4659391" cy="4659391"/>
            <a:chOff x="7366000" y="1524000"/>
            <a:chExt cx="4307840" cy="4307840"/>
          </a:xfrm>
          <a:solidFill>
            <a:schemeClr val="accent4">
              <a:lumMod val="40000"/>
              <a:lumOff val="60000"/>
            </a:schemeClr>
          </a:solidFill>
        </p:grpSpPr>
        <p:sp>
          <p:nvSpPr>
            <p:cNvPr id="4" name="Teardrop 3">
              <a:extLst>
                <a:ext uri="{FF2B5EF4-FFF2-40B4-BE49-F238E27FC236}">
                  <a16:creationId xmlns:a16="http://schemas.microsoft.com/office/drawing/2014/main" id="{FC0F61AD-6E8C-F9EB-253D-38AF8769DB58}"/>
                </a:ext>
              </a:extLst>
            </p:cNvPr>
            <p:cNvSpPr/>
            <p:nvPr/>
          </p:nvSpPr>
          <p:spPr>
            <a:xfrm>
              <a:off x="7366000" y="1524000"/>
              <a:ext cx="4307840" cy="430784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06FEFB4-7A51-27CE-B18D-C9522E526B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0" r="17767"/>
            <a:stretch/>
          </p:blipFill>
          <p:spPr>
            <a:xfrm>
              <a:off x="7458548" y="1616548"/>
              <a:ext cx="4122744" cy="4122744"/>
            </a:xfrm>
            <a:prstGeom prst="teardrop">
              <a:avLst/>
            </a:prstGeom>
            <a:grpFill/>
          </p:spPr>
        </p:pic>
      </p:grpSp>
    </p:spTree>
    <p:extLst>
      <p:ext uri="{BB962C8B-B14F-4D97-AF65-F5344CB8AC3E}">
        <p14:creationId xmlns:p14="http://schemas.microsoft.com/office/powerpoint/2010/main" val="20243458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a:solidFill>
                  <a:schemeClr val="accent4"/>
                </a:solidFill>
                <a:latin typeface="Verdana" panose="020B0604030504040204" pitchFamily="34" charset="0"/>
                <a:ea typeface="Verdana" panose="020B0604030504040204" pitchFamily="34" charset="0"/>
              </a:rPr>
              <a:t>Proposed Method</a:t>
            </a:r>
          </a:p>
        </p:txBody>
      </p:sp>
      <p:sp>
        <p:nvSpPr>
          <p:cNvPr id="5" name="Rectangle 4"/>
          <p:cNvSpPr/>
          <p:nvPr/>
        </p:nvSpPr>
        <p:spPr>
          <a:xfrm>
            <a:off x="740227" y="1450767"/>
            <a:ext cx="10925299" cy="2308324"/>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The principle idea is to construct a model where at various phases of data transmission from client to server and vice-versa, a specific algorithm is utilized to secure the data. This algorithm includes hashing, dynamic crypto-steganography, and the use of hybrid </a:t>
            </a:r>
            <a:r>
              <a:rPr lang="en-US" dirty="0" err="1">
                <a:solidFill>
                  <a:schemeClr val="accent4">
                    <a:lumMod val="20000"/>
                    <a:lumOff val="80000"/>
                  </a:schemeClr>
                </a:solidFill>
                <a:latin typeface="Verdana" panose="020B0604030504040204" pitchFamily="34" charset="0"/>
                <a:ea typeface="Verdana" panose="020B0604030504040204" pitchFamily="34" charset="0"/>
              </a:rPr>
              <a:t>blockchain</a:t>
            </a:r>
            <a:r>
              <a:rPr lang="en-US" dirty="0">
                <a:solidFill>
                  <a:schemeClr val="accent4">
                    <a:lumMod val="20000"/>
                    <a:lumOff val="80000"/>
                  </a:schemeClr>
                </a:solidFill>
                <a:latin typeface="Verdana" panose="020B0604030504040204" pitchFamily="34" charset="0"/>
                <a:ea typeface="Verdana" panose="020B0604030504040204" pitchFamily="34" charset="0"/>
              </a:rPr>
              <a:t> database storage. </a:t>
            </a: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r>
              <a:rPr lang="en-US" dirty="0">
                <a:solidFill>
                  <a:schemeClr val="accent4">
                    <a:lumMod val="20000"/>
                    <a:lumOff val="80000"/>
                  </a:schemeClr>
                </a:solidFill>
                <a:latin typeface="Verdana" panose="020B0604030504040204" pitchFamily="34" charset="0"/>
                <a:ea typeface="Verdana" panose="020B0604030504040204" pitchFamily="34" charset="0"/>
              </a:rPr>
              <a:t>Thus this model of various algorithms is used to implement a text messaging app system that provides a </a:t>
            </a:r>
            <a:r>
              <a:rPr lang="en-US" i="1" dirty="0">
                <a:solidFill>
                  <a:schemeClr val="accent4"/>
                </a:solidFill>
                <a:latin typeface="Verdana" panose="020B0604030504040204" pitchFamily="34" charset="0"/>
                <a:ea typeface="Verdana" panose="020B0604030504040204" pitchFamily="34" charset="0"/>
              </a:rPr>
              <a:t>secure data transfer</a:t>
            </a:r>
            <a:r>
              <a:rPr lang="en-US" dirty="0">
                <a:solidFill>
                  <a:schemeClr val="accent4">
                    <a:lumMod val="20000"/>
                    <a:lumOff val="80000"/>
                  </a:schemeClr>
                </a:solidFill>
                <a:latin typeface="Verdana" panose="020B0604030504040204" pitchFamily="34" charset="0"/>
                <a:ea typeface="Verdana" panose="020B0604030504040204" pitchFamily="34" charset="0"/>
              </a:rPr>
              <a:t> from the client to the server and stores that particular data inside the database such that the </a:t>
            </a:r>
            <a:r>
              <a:rPr lang="en-US" dirty="0">
                <a:solidFill>
                  <a:schemeClr val="accent4"/>
                </a:solidFill>
                <a:latin typeface="Verdana" panose="020B0604030504040204" pitchFamily="34" charset="0"/>
                <a:ea typeface="Verdana" panose="020B0604030504040204" pitchFamily="34" charset="0"/>
              </a:rPr>
              <a:t>integrity of data is preserved</a:t>
            </a:r>
            <a:r>
              <a:rPr lang="en-US" dirty="0">
                <a:solidFill>
                  <a:schemeClr val="accent4">
                    <a:lumMod val="20000"/>
                    <a:lumOff val="80000"/>
                  </a:schemeClr>
                </a:solidFill>
                <a:latin typeface="Verdana" panose="020B0604030504040204" pitchFamily="34" charset="0"/>
                <a:ea typeface="Verdana" panose="020B0604030504040204" pitchFamily="34" charset="0"/>
              </a:rPr>
              <a:t>.</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
        <p:nvSpPr>
          <p:cNvPr id="2" name="Rounded Rectangle 1"/>
          <p:cNvSpPr/>
          <p:nvPr/>
        </p:nvSpPr>
        <p:spPr>
          <a:xfrm>
            <a:off x="1949532" y="4184210"/>
            <a:ext cx="3249882" cy="64654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Constant Key Storing</a:t>
            </a:r>
          </a:p>
        </p:txBody>
      </p:sp>
      <p:sp>
        <p:nvSpPr>
          <p:cNvPr id="7" name="Rounded Rectangle 6"/>
          <p:cNvSpPr/>
          <p:nvPr/>
        </p:nvSpPr>
        <p:spPr>
          <a:xfrm>
            <a:off x="5557645" y="4175019"/>
            <a:ext cx="4418283" cy="655736"/>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Hashing &amp; Dynamic Encryption</a:t>
            </a:r>
          </a:p>
        </p:txBody>
      </p:sp>
      <p:sp>
        <p:nvSpPr>
          <p:cNvPr id="8" name="Rounded Rectangle 7"/>
          <p:cNvSpPr/>
          <p:nvPr/>
        </p:nvSpPr>
        <p:spPr>
          <a:xfrm>
            <a:off x="324591" y="5255874"/>
            <a:ext cx="3249882" cy="646545"/>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Image Steganography</a:t>
            </a:r>
          </a:p>
        </p:txBody>
      </p:sp>
      <p:sp>
        <p:nvSpPr>
          <p:cNvPr id="9" name="Rounded Rectangle 8"/>
          <p:cNvSpPr/>
          <p:nvPr/>
        </p:nvSpPr>
        <p:spPr>
          <a:xfrm>
            <a:off x="3845952" y="5265065"/>
            <a:ext cx="3956465" cy="64654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Storing Data to Server</a:t>
            </a:r>
          </a:p>
        </p:txBody>
      </p:sp>
      <p:sp>
        <p:nvSpPr>
          <p:cNvPr id="10" name="Rounded Rectangle 9"/>
          <p:cNvSpPr/>
          <p:nvPr/>
        </p:nvSpPr>
        <p:spPr>
          <a:xfrm>
            <a:off x="8073896" y="5265065"/>
            <a:ext cx="3804065" cy="646545"/>
          </a:xfrm>
          <a:prstGeom prst="roundRect">
            <a:avLst>
              <a:gd name="adj" fmla="val 50000"/>
            </a:avLst>
          </a:prstGeom>
          <a:solidFill>
            <a:srgbClr val="FF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Fetching Data from Server</a:t>
            </a:r>
          </a:p>
        </p:txBody>
      </p:sp>
    </p:spTree>
    <p:extLst>
      <p:ext uri="{BB962C8B-B14F-4D97-AF65-F5344CB8AC3E}">
        <p14:creationId xmlns:p14="http://schemas.microsoft.com/office/powerpoint/2010/main" val="569298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Constant Key Storing</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606" t="7736" r="12508" b="82435"/>
          <a:stretch/>
        </p:blipFill>
        <p:spPr>
          <a:xfrm>
            <a:off x="740227" y="1821874"/>
            <a:ext cx="7190323" cy="1607126"/>
          </a:xfrm>
          <a:prstGeom prst="rect">
            <a:avLst/>
          </a:prstGeom>
        </p:spPr>
      </p:pic>
      <p:sp>
        <p:nvSpPr>
          <p:cNvPr id="12" name="Rectangle 11"/>
          <p:cNvSpPr/>
          <p:nvPr/>
        </p:nvSpPr>
        <p:spPr>
          <a:xfrm>
            <a:off x="740227" y="3942545"/>
            <a:ext cx="7500948" cy="2031325"/>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First of all the users of the chatroom will share a common and consistent secret code generated randomly when the chatroom is established. </a:t>
            </a:r>
          </a:p>
          <a:p>
            <a:endParaRPr lang="en-US" dirty="0">
              <a:solidFill>
                <a:schemeClr val="accent4">
                  <a:lumMod val="20000"/>
                  <a:lumOff val="80000"/>
                </a:schemeClr>
              </a:solidFill>
              <a:latin typeface="Verdana" panose="020B0604030504040204" pitchFamily="34" charset="0"/>
              <a:ea typeface="Verdana" panose="020B0604030504040204" pitchFamily="34" charset="0"/>
            </a:endParaRPr>
          </a:p>
          <a:p>
            <a:r>
              <a:rPr lang="en-US" dirty="0">
                <a:solidFill>
                  <a:schemeClr val="accent4">
                    <a:lumMod val="20000"/>
                    <a:lumOff val="80000"/>
                  </a:schemeClr>
                </a:solidFill>
                <a:latin typeface="Verdana" panose="020B0604030504040204" pitchFamily="34" charset="0"/>
                <a:ea typeface="Verdana" panose="020B0604030504040204" pitchFamily="34" charset="0"/>
              </a:rPr>
              <a:t>Depending on the nature of security these secret code may be stored either in </a:t>
            </a:r>
            <a:r>
              <a:rPr lang="en-US" i="1" dirty="0">
                <a:solidFill>
                  <a:schemeClr val="accent4"/>
                </a:solidFill>
                <a:latin typeface="Verdana" panose="020B0604030504040204" pitchFamily="34" charset="0"/>
                <a:ea typeface="Verdana" panose="020B0604030504040204" pitchFamily="34" charset="0"/>
              </a:rPr>
              <a:t>user's device in decentralized manner </a:t>
            </a:r>
            <a:r>
              <a:rPr lang="en-US" dirty="0">
                <a:solidFill>
                  <a:schemeClr val="accent4">
                    <a:lumMod val="20000"/>
                    <a:lumOff val="80000"/>
                  </a:schemeClr>
                </a:solidFill>
                <a:latin typeface="Verdana" panose="020B0604030504040204" pitchFamily="34" charset="0"/>
                <a:ea typeface="Verdana" panose="020B0604030504040204" pitchFamily="34" charset="0"/>
              </a:rPr>
              <a:t>or inside more </a:t>
            </a:r>
            <a:r>
              <a:rPr lang="en-US" i="1" dirty="0">
                <a:solidFill>
                  <a:schemeClr val="accent4"/>
                </a:solidFill>
                <a:latin typeface="Verdana" panose="020B0604030504040204" pitchFamily="34" charset="0"/>
                <a:ea typeface="Verdana" panose="020B0604030504040204" pitchFamily="34" charset="0"/>
              </a:rPr>
              <a:t>secure layered database in centralized manner</a:t>
            </a:r>
            <a:r>
              <a:rPr lang="en-US" dirty="0">
                <a:solidFill>
                  <a:schemeClr val="accent4">
                    <a:lumMod val="20000"/>
                    <a:lumOff val="80000"/>
                  </a:schemeClr>
                </a:solidFill>
                <a:latin typeface="Verdana" panose="020B0604030504040204" pitchFamily="34" charset="0"/>
                <a:ea typeface="Verdana" panose="020B0604030504040204" pitchFamily="34" charset="0"/>
              </a:rPr>
              <a:t>. </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grpSp>
        <p:nvGrpSpPr>
          <p:cNvPr id="3" name="Group 2">
            <a:extLst>
              <a:ext uri="{FF2B5EF4-FFF2-40B4-BE49-F238E27FC236}">
                <a16:creationId xmlns:a16="http://schemas.microsoft.com/office/drawing/2014/main" id="{9E20A06D-AF15-45C5-6A3D-1EE257420B5A}"/>
              </a:ext>
            </a:extLst>
          </p:cNvPr>
          <p:cNvGrpSpPr/>
          <p:nvPr/>
        </p:nvGrpSpPr>
        <p:grpSpPr>
          <a:xfrm>
            <a:off x="9171343" y="1126973"/>
            <a:ext cx="2465451" cy="4947813"/>
            <a:chOff x="8858827" y="1397879"/>
            <a:chExt cx="2465451" cy="4947813"/>
          </a:xfrm>
        </p:grpSpPr>
        <p:sp>
          <p:nvSpPr>
            <p:cNvPr id="13" name="Rounded Rectangle 12"/>
            <p:cNvSpPr/>
            <p:nvPr/>
          </p:nvSpPr>
          <p:spPr>
            <a:xfrm>
              <a:off x="8858827" y="4172847"/>
              <a:ext cx="2465449" cy="785361"/>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42933"/>
                  </a:solidFill>
                </a:rPr>
                <a:t>External Hardware Security</a:t>
              </a:r>
              <a:endParaRPr lang="en-US" sz="2000" b="1" dirty="0">
                <a:solidFill>
                  <a:srgbClr val="242933"/>
                </a:solidFill>
              </a:endParaRPr>
            </a:p>
          </p:txBody>
        </p:sp>
        <p:sp>
          <p:nvSpPr>
            <p:cNvPr id="14" name="Rounded Rectangle 13"/>
            <p:cNvSpPr/>
            <p:nvPr/>
          </p:nvSpPr>
          <p:spPr>
            <a:xfrm>
              <a:off x="8858829" y="1397879"/>
              <a:ext cx="2465449" cy="78536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42933"/>
                  </a:solidFill>
                </a:rPr>
                <a:t>Different Server</a:t>
              </a:r>
              <a:endParaRPr lang="en-US" sz="2000" b="1" dirty="0">
                <a:solidFill>
                  <a:srgbClr val="242933"/>
                </a:solidFill>
              </a:endParaRPr>
            </a:p>
          </p:txBody>
        </p:sp>
        <p:sp>
          <p:nvSpPr>
            <p:cNvPr id="15" name="Rounded Rectangle 14"/>
            <p:cNvSpPr/>
            <p:nvPr/>
          </p:nvSpPr>
          <p:spPr>
            <a:xfrm>
              <a:off x="8858828" y="2785363"/>
              <a:ext cx="2465449" cy="785361"/>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42933"/>
                  </a:solidFill>
                </a:rPr>
                <a:t>Same Database</a:t>
              </a:r>
              <a:endParaRPr lang="en-US" sz="2000" b="1" dirty="0">
                <a:solidFill>
                  <a:srgbClr val="242933"/>
                </a:solidFill>
              </a:endParaRPr>
            </a:p>
          </p:txBody>
        </p:sp>
        <p:sp>
          <p:nvSpPr>
            <p:cNvPr id="16" name="Rounded Rectangle 15"/>
            <p:cNvSpPr/>
            <p:nvPr/>
          </p:nvSpPr>
          <p:spPr>
            <a:xfrm>
              <a:off x="8858828" y="5560331"/>
              <a:ext cx="2465449" cy="78536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42933"/>
                  </a:solidFill>
                </a:rPr>
                <a:t>Cloud Storage</a:t>
              </a:r>
              <a:endParaRPr lang="en-US" sz="2000" b="1" dirty="0">
                <a:solidFill>
                  <a:srgbClr val="242933"/>
                </a:solidFill>
              </a:endParaRPr>
            </a:p>
          </p:txBody>
        </p:sp>
      </p:grpSp>
    </p:spTree>
    <p:extLst>
      <p:ext uri="{BB962C8B-B14F-4D97-AF65-F5344CB8AC3E}">
        <p14:creationId xmlns:p14="http://schemas.microsoft.com/office/powerpoint/2010/main" val="13847254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740227" y="480428"/>
            <a:ext cx="4418283" cy="655736"/>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42933"/>
                </a:solidFill>
              </a:rPr>
              <a:t>Hashing &amp; Dynamic Encryption</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2159" t="21685" r="12159" b="41413"/>
          <a:stretch/>
        </p:blipFill>
        <p:spPr>
          <a:xfrm>
            <a:off x="6687127" y="1542473"/>
            <a:ext cx="5116946" cy="4248616"/>
          </a:xfrm>
          <a:prstGeom prst="rect">
            <a:avLst/>
          </a:prstGeom>
        </p:spPr>
      </p:pic>
      <p:cxnSp>
        <p:nvCxnSpPr>
          <p:cNvPr id="4" name="Straight Connector 3"/>
          <p:cNvCxnSpPr/>
          <p:nvPr/>
        </p:nvCxnSpPr>
        <p:spPr>
          <a:xfrm>
            <a:off x="10732655" y="5717309"/>
            <a:ext cx="0" cy="1140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75096" y="1944120"/>
            <a:ext cx="5065486" cy="1200329"/>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The secret key combined with other fields of the message will be used to generate a hash value using Secure Hash Algorithm (SHA-512)</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
        <p:nvSpPr>
          <p:cNvPr id="14" name="Rectangle 13"/>
          <p:cNvSpPr/>
          <p:nvPr/>
        </p:nvSpPr>
        <p:spPr>
          <a:xfrm>
            <a:off x="975096" y="3952406"/>
            <a:ext cx="5065486" cy="1200329"/>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ea typeface="Verdana" panose="020B0604030504040204" pitchFamily="34" charset="0"/>
              </a:rPr>
              <a:t>Then this hash value generated above is used as a symmetric key for the Advance Encryption Standard algorithm (AES) to encrypt the message.</a:t>
            </a:r>
            <a:endParaRPr lang="en-US" i="0" dirty="0">
              <a:solidFill>
                <a:schemeClr val="accent4">
                  <a:lumMod val="20000"/>
                  <a:lumOff val="8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29736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242</TotalTime>
  <Words>2132</Words>
  <Application>Microsoft Office PowerPoint</Application>
  <PresentationFormat>Widescreen</PresentationFormat>
  <Paragraphs>295</Paragraphs>
  <Slides>59</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-apple-system</vt: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sandeepshaw10@outlook.com</dc:creator>
  <cp:lastModifiedBy>sandeepshaw10@outlook.com</cp:lastModifiedBy>
  <cp:revision>2</cp:revision>
  <dcterms:created xsi:type="dcterms:W3CDTF">2023-04-19T06:16:40Z</dcterms:created>
  <dcterms:modified xsi:type="dcterms:W3CDTF">2023-04-19T10:19:38Z</dcterms:modified>
</cp:coreProperties>
</file>